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2"/>
  </p:notesMasterIdLst>
  <p:handoutMasterIdLst>
    <p:handoutMasterId r:id="rId53"/>
  </p:handoutMasterIdLst>
  <p:sldIdLst>
    <p:sldId id="321" r:id="rId3"/>
    <p:sldId id="351" r:id="rId4"/>
    <p:sldId id="322" r:id="rId5"/>
    <p:sldId id="323" r:id="rId6"/>
    <p:sldId id="324" r:id="rId7"/>
    <p:sldId id="348" r:id="rId8"/>
    <p:sldId id="325" r:id="rId9"/>
    <p:sldId id="326" r:id="rId10"/>
    <p:sldId id="328" r:id="rId11"/>
    <p:sldId id="333" r:id="rId12"/>
    <p:sldId id="334" r:id="rId13"/>
    <p:sldId id="335" r:id="rId14"/>
    <p:sldId id="336" r:id="rId15"/>
    <p:sldId id="337" r:id="rId16"/>
    <p:sldId id="338" r:id="rId17"/>
    <p:sldId id="339" r:id="rId18"/>
    <p:sldId id="349" r:id="rId19"/>
    <p:sldId id="347" r:id="rId20"/>
    <p:sldId id="341" r:id="rId21"/>
    <p:sldId id="342" r:id="rId22"/>
    <p:sldId id="350" r:id="rId23"/>
    <p:sldId id="256" r:id="rId24"/>
    <p:sldId id="257" r:id="rId25"/>
    <p:sldId id="283" r:id="rId26"/>
    <p:sldId id="320" r:id="rId27"/>
    <p:sldId id="258" r:id="rId28"/>
    <p:sldId id="270" r:id="rId29"/>
    <p:sldId id="314" r:id="rId30"/>
    <p:sldId id="300" r:id="rId31"/>
    <p:sldId id="301" r:id="rId32"/>
    <p:sldId id="302" r:id="rId33"/>
    <p:sldId id="303" r:id="rId34"/>
    <p:sldId id="271" r:id="rId35"/>
    <p:sldId id="344" r:id="rId36"/>
    <p:sldId id="304" r:id="rId37"/>
    <p:sldId id="305" r:id="rId38"/>
    <p:sldId id="274" r:id="rId39"/>
    <p:sldId id="275" r:id="rId40"/>
    <p:sldId id="273" r:id="rId41"/>
    <p:sldId id="276" r:id="rId42"/>
    <p:sldId id="277" r:id="rId43"/>
    <p:sldId id="278" r:id="rId44"/>
    <p:sldId id="279" r:id="rId45"/>
    <p:sldId id="280" r:id="rId46"/>
    <p:sldId id="282" r:id="rId47"/>
    <p:sldId id="345" r:id="rId48"/>
    <p:sldId id="346" r:id="rId49"/>
    <p:sldId id="306" r:id="rId50"/>
    <p:sldId id="284" r:id="rId51"/>
  </p:sldIdLst>
  <p:sldSz cx="9144000" cy="6858000" type="screen4x3"/>
  <p:notesSz cx="7315200" cy="96012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9" autoAdjust="0"/>
    <p:restoredTop sz="88304" autoAdjust="0"/>
  </p:normalViewPr>
  <p:slideViewPr>
    <p:cSldViewPr>
      <p:cViewPr varScale="1">
        <p:scale>
          <a:sx n="89" d="100"/>
          <a:sy n="89" d="100"/>
        </p:scale>
        <p:origin x="1195" y="72"/>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087ED-37D9-4A7B-948B-FCBFF3FB933C}"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en-US"/>
        </a:p>
      </dgm:t>
    </dgm:pt>
    <dgm:pt modelId="{DB3844B5-6BD9-4C60-B616-CE75D4FDA467}">
      <dgm:prSet phldrT="[Text]" custT="1"/>
      <dgm:spPr/>
      <dgm:t>
        <a:bodyPr/>
        <a:lstStyle/>
        <a:p>
          <a:r>
            <a:rPr lang="en-US" sz="1400" b="1" dirty="0"/>
            <a:t>Owner: CHRIST                                                                                                                                                              1st Beneficiaries: PEOPLE OUTSIDE                          2nd Beneficiaries: PEOPLE INSIDE </a:t>
          </a:r>
        </a:p>
      </dgm:t>
    </dgm:pt>
    <dgm:pt modelId="{5D6DA30E-F3DB-4043-AC12-31126EC00939}" type="parTrans" cxnId="{CBCC5E6D-523D-4F22-B32F-BC060FF3946D}">
      <dgm:prSet/>
      <dgm:spPr/>
      <dgm:t>
        <a:bodyPr/>
        <a:lstStyle/>
        <a:p>
          <a:endParaRPr lang="en-US"/>
        </a:p>
      </dgm:t>
    </dgm:pt>
    <dgm:pt modelId="{6A770796-9BFE-40E7-AAD2-B21D6EF7EFA7}" type="sibTrans" cxnId="{CBCC5E6D-523D-4F22-B32F-BC060FF3946D}">
      <dgm:prSet/>
      <dgm:spPr/>
      <dgm:t>
        <a:bodyPr/>
        <a:lstStyle/>
        <a:p>
          <a:endParaRPr lang="en-US"/>
        </a:p>
      </dgm:t>
    </dgm:pt>
    <dgm:pt modelId="{1F2AE14E-BD39-4500-BE0A-D6D4171F466E}">
      <dgm:prSet phldrT="[Text]" custT="1"/>
      <dgm:spPr/>
      <dgm:t>
        <a:bodyPr/>
        <a:lstStyle/>
        <a:p>
          <a:r>
            <a:rPr lang="en-US" sz="1400" b="1" dirty="0"/>
            <a:t>Player:  THE BOARD                                                                                                         Position: GOVERNANCE </a:t>
          </a:r>
        </a:p>
      </dgm:t>
    </dgm:pt>
    <dgm:pt modelId="{2D7453D9-0EBB-4D83-8694-0DFA3D622DF9}" type="parTrans" cxnId="{9C46D7B3-4097-4A3B-929D-A6AAC78B86B9}">
      <dgm:prSet/>
      <dgm:spPr/>
      <dgm:t>
        <a:bodyPr/>
        <a:lstStyle/>
        <a:p>
          <a:endParaRPr lang="en-US"/>
        </a:p>
      </dgm:t>
    </dgm:pt>
    <dgm:pt modelId="{BA0A35D7-604F-4BEE-ADCB-EC3B4C6727CD}" type="sibTrans" cxnId="{9C46D7B3-4097-4A3B-929D-A6AAC78B86B9}">
      <dgm:prSet/>
      <dgm:spPr/>
      <dgm:t>
        <a:bodyPr/>
        <a:lstStyle/>
        <a:p>
          <a:endParaRPr lang="en-US"/>
        </a:p>
      </dgm:t>
    </dgm:pt>
    <dgm:pt modelId="{AF25A941-59DD-416A-9A1C-F51FF033FA81}">
      <dgm:prSet phldrT="[Text]" custT="1"/>
      <dgm:spPr/>
      <dgm:t>
        <a:bodyPr/>
        <a:lstStyle/>
        <a:p>
          <a:r>
            <a:rPr lang="en-US" sz="1400" b="1" dirty="0"/>
            <a:t>Player:  THE PASTOR                                                                          Position: LEADERSHIP </a:t>
          </a:r>
        </a:p>
      </dgm:t>
    </dgm:pt>
    <dgm:pt modelId="{FE6AC8C8-A01F-42D9-AED3-0BE14AC3A276}" type="parTrans" cxnId="{E58FD35D-6642-42CF-96ED-7D92DE67362C}">
      <dgm:prSet/>
      <dgm:spPr/>
      <dgm:t>
        <a:bodyPr/>
        <a:lstStyle/>
        <a:p>
          <a:endParaRPr lang="en-US"/>
        </a:p>
      </dgm:t>
    </dgm:pt>
    <dgm:pt modelId="{18A90A2B-2AFC-4BF3-A196-3860817473AB}" type="sibTrans" cxnId="{E58FD35D-6642-42CF-96ED-7D92DE67362C}">
      <dgm:prSet/>
      <dgm:spPr/>
      <dgm:t>
        <a:bodyPr/>
        <a:lstStyle/>
        <a:p>
          <a:endParaRPr lang="en-US"/>
        </a:p>
      </dgm:t>
    </dgm:pt>
    <dgm:pt modelId="{0212D80D-2F06-4CFF-A476-83145F44FEBC}">
      <dgm:prSet custT="1"/>
      <dgm:spPr/>
      <dgm:t>
        <a:bodyPr/>
        <a:lstStyle/>
        <a:p>
          <a:r>
            <a:rPr lang="en-US" sz="1200" b="1" dirty="0"/>
            <a:t>Player:  STAFF/TEAM LEADER</a:t>
          </a:r>
        </a:p>
        <a:p>
          <a:r>
            <a:rPr lang="en-US" sz="1200" b="1" dirty="0"/>
            <a:t>Position:  MANAGEMENT</a:t>
          </a:r>
        </a:p>
      </dgm:t>
    </dgm:pt>
    <dgm:pt modelId="{320C9207-5084-463B-A055-69643376AC3A}" type="parTrans" cxnId="{F74D9EBC-B64F-49F2-9363-2DD660005137}">
      <dgm:prSet/>
      <dgm:spPr/>
      <dgm:t>
        <a:bodyPr/>
        <a:lstStyle/>
        <a:p>
          <a:endParaRPr lang="en-US"/>
        </a:p>
      </dgm:t>
    </dgm:pt>
    <dgm:pt modelId="{F7C0B852-D793-49A4-B815-A81EACEA830E}" type="sibTrans" cxnId="{F74D9EBC-B64F-49F2-9363-2DD660005137}">
      <dgm:prSet/>
      <dgm:spPr/>
      <dgm:t>
        <a:bodyPr/>
        <a:lstStyle/>
        <a:p>
          <a:endParaRPr lang="en-US"/>
        </a:p>
      </dgm:t>
    </dgm:pt>
    <dgm:pt modelId="{258EF49B-BF39-456A-9210-2465AD871D75}">
      <dgm:prSet custT="1"/>
      <dgm:spPr/>
      <dgm:t>
        <a:bodyPr/>
        <a:lstStyle/>
        <a:p>
          <a:r>
            <a:rPr lang="en-US" sz="1200" b="1" dirty="0"/>
            <a:t>Player:  STAFF/TEAM LEADER                                                                     Position:  MANAGEMENT</a:t>
          </a:r>
        </a:p>
      </dgm:t>
    </dgm:pt>
    <dgm:pt modelId="{FFD2CF25-5057-4317-AF06-E375A9E55B0A}" type="parTrans" cxnId="{FAB161FE-9A80-4E02-9049-2CF2528E08FC}">
      <dgm:prSet/>
      <dgm:spPr/>
      <dgm:t>
        <a:bodyPr/>
        <a:lstStyle/>
        <a:p>
          <a:endParaRPr lang="en-US"/>
        </a:p>
      </dgm:t>
    </dgm:pt>
    <dgm:pt modelId="{962AD336-95AF-4B9D-9410-77421BDE112E}" type="sibTrans" cxnId="{FAB161FE-9A80-4E02-9049-2CF2528E08FC}">
      <dgm:prSet/>
      <dgm:spPr/>
      <dgm:t>
        <a:bodyPr/>
        <a:lstStyle/>
        <a:p>
          <a:endParaRPr lang="en-US"/>
        </a:p>
      </dgm:t>
    </dgm:pt>
    <dgm:pt modelId="{90A276FA-4BB0-48A5-86C3-3B205248DC4E}">
      <dgm:prSet custT="1"/>
      <dgm:spPr/>
      <dgm:t>
        <a:bodyPr/>
        <a:lstStyle/>
        <a:p>
          <a:r>
            <a:rPr lang="en-US" sz="1200" dirty="0"/>
            <a:t>                                                                                      </a:t>
          </a:r>
          <a:r>
            <a:rPr lang="en-US" sz="1200" b="1" dirty="0"/>
            <a:t>Player:  STAFF/TEAM LEADER                                                               Position:  MANAGEMENT</a:t>
          </a:r>
        </a:p>
        <a:p>
          <a:endParaRPr lang="en-US" sz="1200" dirty="0"/>
        </a:p>
      </dgm:t>
    </dgm:pt>
    <dgm:pt modelId="{72D5C2FE-C1A4-4E91-BC1E-10131F8306A3}" type="parTrans" cxnId="{E5DAB8C4-7E5C-4859-92B7-241615930408}">
      <dgm:prSet/>
      <dgm:spPr>
        <a:blipFill rotWithShape="0">
          <a:blip xmlns:r="http://schemas.openxmlformats.org/officeDocument/2006/relationships" r:embed="rId1"/>
          <a:stretch>
            <a:fillRect/>
          </a:stretch>
        </a:blipFill>
      </dgm:spPr>
      <dgm:t>
        <a:bodyPr/>
        <a:lstStyle/>
        <a:p>
          <a:endParaRPr lang="en-US"/>
        </a:p>
      </dgm:t>
    </dgm:pt>
    <dgm:pt modelId="{FE5F5FF9-A55D-4387-8532-D837156FBBE9}" type="sibTrans" cxnId="{E5DAB8C4-7E5C-4859-92B7-241615930408}">
      <dgm:prSet/>
      <dgm:spPr/>
      <dgm:t>
        <a:bodyPr/>
        <a:lstStyle/>
        <a:p>
          <a:endParaRPr lang="en-US"/>
        </a:p>
      </dgm:t>
    </dgm:pt>
    <dgm:pt modelId="{6E88074D-3A42-45E3-836D-AE3567EFD668}">
      <dgm:prSet custT="1"/>
      <dgm:spPr/>
      <dgm:t>
        <a:bodyPr/>
        <a:lstStyle/>
        <a:p>
          <a:r>
            <a:rPr lang="en-US" sz="1200" b="1" dirty="0"/>
            <a:t>Ministry Team</a:t>
          </a:r>
        </a:p>
      </dgm:t>
    </dgm:pt>
    <dgm:pt modelId="{EDCB3DE8-32E8-49F5-ACC8-C42BC6B0269D}" type="parTrans" cxnId="{BB617601-1B57-48EF-BA71-7B6CB0CC5BF0}">
      <dgm:prSet/>
      <dgm:spPr/>
      <dgm:t>
        <a:bodyPr/>
        <a:lstStyle/>
        <a:p>
          <a:endParaRPr lang="en-US"/>
        </a:p>
      </dgm:t>
    </dgm:pt>
    <dgm:pt modelId="{2376A0AB-AD04-4186-8389-231BAE7662B2}" type="sibTrans" cxnId="{BB617601-1B57-48EF-BA71-7B6CB0CC5BF0}">
      <dgm:prSet/>
      <dgm:spPr/>
      <dgm:t>
        <a:bodyPr/>
        <a:lstStyle/>
        <a:p>
          <a:endParaRPr lang="en-US"/>
        </a:p>
      </dgm:t>
    </dgm:pt>
    <dgm:pt modelId="{D0344929-62FB-4CC4-A689-4AC0B8716A08}">
      <dgm:prSet custT="1"/>
      <dgm:spPr/>
      <dgm:t>
        <a:bodyPr/>
        <a:lstStyle/>
        <a:p>
          <a:r>
            <a:rPr lang="en-US" sz="1200" b="1" dirty="0"/>
            <a:t>Ministry Team</a:t>
          </a:r>
        </a:p>
      </dgm:t>
    </dgm:pt>
    <dgm:pt modelId="{D37FF83F-07FE-4EC8-B177-69189F3C1FDF}" type="parTrans" cxnId="{CEBC0A70-0D01-4D62-8CE7-A44CB5364FD6}">
      <dgm:prSet/>
      <dgm:spPr/>
      <dgm:t>
        <a:bodyPr/>
        <a:lstStyle/>
        <a:p>
          <a:endParaRPr lang="en-US"/>
        </a:p>
      </dgm:t>
    </dgm:pt>
    <dgm:pt modelId="{1B3B4063-D04F-4222-B680-A6A454C8946F}" type="sibTrans" cxnId="{CEBC0A70-0D01-4D62-8CE7-A44CB5364FD6}">
      <dgm:prSet/>
      <dgm:spPr/>
      <dgm:t>
        <a:bodyPr/>
        <a:lstStyle/>
        <a:p>
          <a:endParaRPr lang="en-US"/>
        </a:p>
      </dgm:t>
    </dgm:pt>
    <dgm:pt modelId="{1F5943A7-9D48-405C-8616-2D9C7C8C491F}">
      <dgm:prSet custT="1"/>
      <dgm:spPr/>
      <dgm:t>
        <a:bodyPr/>
        <a:lstStyle/>
        <a:p>
          <a:r>
            <a:rPr lang="en-US" sz="1200" b="1" dirty="0"/>
            <a:t>Ministry Team</a:t>
          </a:r>
        </a:p>
      </dgm:t>
    </dgm:pt>
    <dgm:pt modelId="{6EBB80C8-66A3-44C8-B643-2089515902D5}" type="parTrans" cxnId="{32FDA8E7-7C25-4668-AD52-24CC8E3E3827}">
      <dgm:prSet/>
      <dgm:spPr/>
      <dgm:t>
        <a:bodyPr/>
        <a:lstStyle/>
        <a:p>
          <a:endParaRPr lang="en-US"/>
        </a:p>
      </dgm:t>
    </dgm:pt>
    <dgm:pt modelId="{8407CDD8-AB86-499B-8453-37999391E607}" type="sibTrans" cxnId="{32FDA8E7-7C25-4668-AD52-24CC8E3E3827}">
      <dgm:prSet/>
      <dgm:spPr/>
      <dgm:t>
        <a:bodyPr/>
        <a:lstStyle/>
        <a:p>
          <a:endParaRPr lang="en-US"/>
        </a:p>
      </dgm:t>
    </dgm:pt>
    <dgm:pt modelId="{A6A7CDDA-D74E-4574-B311-8593574BB935}">
      <dgm:prSet custT="1"/>
      <dgm:spPr/>
      <dgm:t>
        <a:bodyPr/>
        <a:lstStyle/>
        <a:p>
          <a:r>
            <a:rPr lang="en-US" sz="1200" b="1" dirty="0"/>
            <a:t>Ministry Team</a:t>
          </a:r>
        </a:p>
      </dgm:t>
    </dgm:pt>
    <dgm:pt modelId="{418D8226-F22C-4191-9B31-690D33638711}" type="parTrans" cxnId="{1F5864C5-3675-48E1-81BC-F7D2F9D6F1CA}">
      <dgm:prSet/>
      <dgm:spPr/>
      <dgm:t>
        <a:bodyPr/>
        <a:lstStyle/>
        <a:p>
          <a:endParaRPr lang="en-US"/>
        </a:p>
      </dgm:t>
    </dgm:pt>
    <dgm:pt modelId="{1FBFAD93-A3C1-4DBF-955B-115B417CED92}" type="sibTrans" cxnId="{1F5864C5-3675-48E1-81BC-F7D2F9D6F1CA}">
      <dgm:prSet/>
      <dgm:spPr/>
      <dgm:t>
        <a:bodyPr/>
        <a:lstStyle/>
        <a:p>
          <a:endParaRPr lang="en-US"/>
        </a:p>
      </dgm:t>
    </dgm:pt>
    <dgm:pt modelId="{F09B6776-6FB9-45F8-BD18-85E7F9066935}">
      <dgm:prSet custT="1"/>
      <dgm:spPr/>
      <dgm:t>
        <a:bodyPr/>
        <a:lstStyle/>
        <a:p>
          <a:r>
            <a:rPr lang="en-US" sz="1200" b="1" dirty="0"/>
            <a:t>Ministry Team</a:t>
          </a:r>
        </a:p>
      </dgm:t>
    </dgm:pt>
    <dgm:pt modelId="{583EB26D-F9AA-4883-B66B-34C766D9CE92}" type="parTrans" cxnId="{40DCB7C3-E5E0-4C8E-A194-9F0B19336F11}">
      <dgm:prSet/>
      <dgm:spPr/>
      <dgm:t>
        <a:bodyPr/>
        <a:lstStyle/>
        <a:p>
          <a:endParaRPr lang="en-US"/>
        </a:p>
      </dgm:t>
    </dgm:pt>
    <dgm:pt modelId="{4967847F-29F0-44E6-8719-13029F9ECB30}" type="sibTrans" cxnId="{40DCB7C3-E5E0-4C8E-A194-9F0B19336F11}">
      <dgm:prSet/>
      <dgm:spPr/>
      <dgm:t>
        <a:bodyPr/>
        <a:lstStyle/>
        <a:p>
          <a:endParaRPr lang="en-US"/>
        </a:p>
      </dgm:t>
    </dgm:pt>
    <dgm:pt modelId="{76E4D8F1-06D8-4ABF-8501-63AF51CB2C3E}">
      <dgm:prSet custT="1"/>
      <dgm:spPr/>
      <dgm:t>
        <a:bodyPr/>
        <a:lstStyle/>
        <a:p>
          <a:r>
            <a:rPr lang="en-US" sz="1200" b="1" dirty="0"/>
            <a:t>Ministry Team</a:t>
          </a:r>
        </a:p>
      </dgm:t>
    </dgm:pt>
    <dgm:pt modelId="{357ACA6B-137A-4E24-855B-DDF23C6864DA}" type="parTrans" cxnId="{2C78AAD9-2BC9-4CCC-B70C-FFA3C6CEC6C7}">
      <dgm:prSet/>
      <dgm:spPr/>
      <dgm:t>
        <a:bodyPr/>
        <a:lstStyle/>
        <a:p>
          <a:endParaRPr lang="en-US"/>
        </a:p>
      </dgm:t>
    </dgm:pt>
    <dgm:pt modelId="{108D5CD3-C8BE-402B-8B13-20BB9F85CD43}" type="sibTrans" cxnId="{2C78AAD9-2BC9-4CCC-B70C-FFA3C6CEC6C7}">
      <dgm:prSet/>
      <dgm:spPr/>
      <dgm:t>
        <a:bodyPr/>
        <a:lstStyle/>
        <a:p>
          <a:endParaRPr lang="en-US"/>
        </a:p>
      </dgm:t>
    </dgm:pt>
    <dgm:pt modelId="{61B20F88-E8A0-4409-90F0-9C9303E5B543}">
      <dgm:prSet custT="1"/>
      <dgm:spPr/>
      <dgm:t>
        <a:bodyPr/>
        <a:lstStyle/>
        <a:p>
          <a:r>
            <a:rPr lang="en-US" sz="1200" b="1" dirty="0"/>
            <a:t>Ministry Team</a:t>
          </a:r>
        </a:p>
      </dgm:t>
    </dgm:pt>
    <dgm:pt modelId="{62D3C639-A0B4-4745-807A-8651B49F6622}" type="parTrans" cxnId="{93366553-FA69-4134-B0AD-ABF733009A03}">
      <dgm:prSet/>
      <dgm:spPr/>
      <dgm:t>
        <a:bodyPr/>
        <a:lstStyle/>
        <a:p>
          <a:endParaRPr lang="en-US"/>
        </a:p>
      </dgm:t>
    </dgm:pt>
    <dgm:pt modelId="{2D1EB4A3-7F7F-476D-ABA4-8B30EE62208B}" type="sibTrans" cxnId="{93366553-FA69-4134-B0AD-ABF733009A03}">
      <dgm:prSet/>
      <dgm:spPr/>
      <dgm:t>
        <a:bodyPr/>
        <a:lstStyle/>
        <a:p>
          <a:endParaRPr lang="en-US"/>
        </a:p>
      </dgm:t>
    </dgm:pt>
    <dgm:pt modelId="{27B1A64B-82BA-4042-A9B4-0BB6D68394D9}">
      <dgm:prSet custT="1"/>
      <dgm:spPr/>
      <dgm:t>
        <a:bodyPr/>
        <a:lstStyle/>
        <a:p>
          <a:r>
            <a:rPr lang="en-US" sz="1200" b="1" dirty="0"/>
            <a:t>Ministry Team</a:t>
          </a:r>
        </a:p>
      </dgm:t>
    </dgm:pt>
    <dgm:pt modelId="{6E2EA213-011D-492E-9AE2-FC2E273F98F3}" type="parTrans" cxnId="{D240CC09-896F-4AEB-A63E-FFF410E39928}">
      <dgm:prSet/>
      <dgm:spPr/>
      <dgm:t>
        <a:bodyPr/>
        <a:lstStyle/>
        <a:p>
          <a:endParaRPr lang="en-US"/>
        </a:p>
      </dgm:t>
    </dgm:pt>
    <dgm:pt modelId="{B5521E32-151E-4228-AD5A-218831428F8D}" type="sibTrans" cxnId="{D240CC09-896F-4AEB-A63E-FFF410E39928}">
      <dgm:prSet/>
      <dgm:spPr/>
      <dgm:t>
        <a:bodyPr/>
        <a:lstStyle/>
        <a:p>
          <a:endParaRPr lang="en-US"/>
        </a:p>
      </dgm:t>
    </dgm:pt>
    <dgm:pt modelId="{23816341-8501-4FA5-9048-9DF049942C1D}">
      <dgm:prSet custT="1"/>
      <dgm:spPr/>
      <dgm:t>
        <a:bodyPr/>
        <a:lstStyle/>
        <a:p>
          <a:r>
            <a:rPr lang="en-US" sz="1200" b="1" dirty="0"/>
            <a:t>Ministry Team</a:t>
          </a:r>
        </a:p>
      </dgm:t>
    </dgm:pt>
    <dgm:pt modelId="{4F2C862B-B43B-4231-B376-AAE0DB87889C}" type="parTrans" cxnId="{E1C17CD7-D0C6-441A-A222-D433BE2C0515}">
      <dgm:prSet/>
      <dgm:spPr/>
      <dgm:t>
        <a:bodyPr/>
        <a:lstStyle/>
        <a:p>
          <a:endParaRPr lang="en-US"/>
        </a:p>
      </dgm:t>
    </dgm:pt>
    <dgm:pt modelId="{363D75D6-AA2C-4DB0-B429-DF0340B5D941}" type="sibTrans" cxnId="{E1C17CD7-D0C6-441A-A222-D433BE2C0515}">
      <dgm:prSet/>
      <dgm:spPr/>
      <dgm:t>
        <a:bodyPr/>
        <a:lstStyle/>
        <a:p>
          <a:endParaRPr lang="en-US"/>
        </a:p>
      </dgm:t>
    </dgm:pt>
    <dgm:pt modelId="{4FB25058-FE57-42CC-9190-F5B58379F74C}">
      <dgm:prSet/>
      <dgm:spPr/>
      <dgm:t>
        <a:bodyPr/>
        <a:lstStyle/>
        <a:p>
          <a:r>
            <a:rPr lang="en-US" b="1" dirty="0"/>
            <a:t>Nominations</a:t>
          </a:r>
        </a:p>
      </dgm:t>
    </dgm:pt>
    <dgm:pt modelId="{F0CB5C63-6E9D-4A2E-92B1-E546A4A10D76}" type="parTrans" cxnId="{511085F5-9BFC-4367-84F4-BB75AEE4EC29}">
      <dgm:prSet/>
      <dgm:spPr>
        <a:ln>
          <a:prstDash val="sysDash"/>
        </a:ln>
      </dgm:spPr>
      <dgm:t>
        <a:bodyPr/>
        <a:lstStyle/>
        <a:p>
          <a:endParaRPr lang="en-US"/>
        </a:p>
      </dgm:t>
    </dgm:pt>
    <dgm:pt modelId="{5C67E6D0-8677-419B-9E3E-4F6057272136}" type="sibTrans" cxnId="{511085F5-9BFC-4367-84F4-BB75AEE4EC29}">
      <dgm:prSet/>
      <dgm:spPr/>
      <dgm:t>
        <a:bodyPr/>
        <a:lstStyle/>
        <a:p>
          <a:endParaRPr lang="en-US"/>
        </a:p>
      </dgm:t>
    </dgm:pt>
    <dgm:pt modelId="{BBF3E251-7A01-459B-A890-761F955E53D6}" type="pres">
      <dgm:prSet presAssocID="{7B4087ED-37D9-4A7B-948B-FCBFF3FB933C}" presName="mainComposite" presStyleCnt="0">
        <dgm:presLayoutVars>
          <dgm:chPref val="1"/>
          <dgm:dir/>
          <dgm:animOne val="branch"/>
          <dgm:animLvl val="lvl"/>
          <dgm:resizeHandles val="exact"/>
        </dgm:presLayoutVars>
      </dgm:prSet>
      <dgm:spPr/>
      <dgm:t>
        <a:bodyPr/>
        <a:lstStyle/>
        <a:p>
          <a:endParaRPr lang="en-US"/>
        </a:p>
      </dgm:t>
    </dgm:pt>
    <dgm:pt modelId="{E60A6626-E8EE-4E0C-B663-C60B35F47F17}" type="pres">
      <dgm:prSet presAssocID="{7B4087ED-37D9-4A7B-948B-FCBFF3FB933C}" presName="hierFlow" presStyleCnt="0"/>
      <dgm:spPr/>
    </dgm:pt>
    <dgm:pt modelId="{6144DCB5-322A-45EF-A201-D092828F7B5E}" type="pres">
      <dgm:prSet presAssocID="{7B4087ED-37D9-4A7B-948B-FCBFF3FB933C}" presName="hierChild1" presStyleCnt="0">
        <dgm:presLayoutVars>
          <dgm:chPref val="1"/>
          <dgm:animOne val="branch"/>
          <dgm:animLvl val="lvl"/>
        </dgm:presLayoutVars>
      </dgm:prSet>
      <dgm:spPr/>
    </dgm:pt>
    <dgm:pt modelId="{D64CBBF0-5110-4252-AAB7-83DB2C14DC2E}" type="pres">
      <dgm:prSet presAssocID="{DB3844B5-6BD9-4C60-B616-CE75D4FDA467}" presName="Name14" presStyleCnt="0"/>
      <dgm:spPr/>
    </dgm:pt>
    <dgm:pt modelId="{4CE18452-356B-42F0-BE12-0006EE92DA20}" type="pres">
      <dgm:prSet presAssocID="{DB3844B5-6BD9-4C60-B616-CE75D4FDA467}" presName="level1Shape" presStyleLbl="node0" presStyleIdx="0" presStyleCnt="1" custScaleX="465201" custScaleY="157536" custLinFactNeighborX="-84790" custLinFactNeighborY="-36215">
        <dgm:presLayoutVars>
          <dgm:chPref val="3"/>
        </dgm:presLayoutVars>
      </dgm:prSet>
      <dgm:spPr/>
      <dgm:t>
        <a:bodyPr/>
        <a:lstStyle/>
        <a:p>
          <a:endParaRPr lang="en-US"/>
        </a:p>
      </dgm:t>
    </dgm:pt>
    <dgm:pt modelId="{8F7E0A2C-5C06-4296-B713-275BB3A13059}" type="pres">
      <dgm:prSet presAssocID="{DB3844B5-6BD9-4C60-B616-CE75D4FDA467}" presName="hierChild2" presStyleCnt="0"/>
      <dgm:spPr/>
    </dgm:pt>
    <dgm:pt modelId="{148A5A1F-8E31-4BCF-B080-754B61651C37}" type="pres">
      <dgm:prSet presAssocID="{2D7453D9-0EBB-4D83-8694-0DFA3D622DF9}" presName="Name19" presStyleLbl="parChTrans1D2" presStyleIdx="0" presStyleCnt="1"/>
      <dgm:spPr/>
      <dgm:t>
        <a:bodyPr/>
        <a:lstStyle/>
        <a:p>
          <a:endParaRPr lang="en-US"/>
        </a:p>
      </dgm:t>
    </dgm:pt>
    <dgm:pt modelId="{15FAEB56-6858-44C3-8040-6549D661BB31}" type="pres">
      <dgm:prSet presAssocID="{1F2AE14E-BD39-4500-BE0A-D6D4171F466E}" presName="Name21" presStyleCnt="0"/>
      <dgm:spPr/>
    </dgm:pt>
    <dgm:pt modelId="{0422CAC9-5CAB-4D4D-964E-61B597910D16}" type="pres">
      <dgm:prSet presAssocID="{1F2AE14E-BD39-4500-BE0A-D6D4171F466E}" presName="level2Shape" presStyleLbl="node2" presStyleIdx="0" presStyleCnt="1" custScaleX="293900" custScaleY="117870" custLinFactNeighborX="4231" custLinFactNeighborY="-30326"/>
      <dgm:spPr/>
      <dgm:t>
        <a:bodyPr/>
        <a:lstStyle/>
        <a:p>
          <a:endParaRPr lang="en-US"/>
        </a:p>
      </dgm:t>
    </dgm:pt>
    <dgm:pt modelId="{F6F8CF20-570C-4F5C-B2E3-27119605459F}" type="pres">
      <dgm:prSet presAssocID="{1F2AE14E-BD39-4500-BE0A-D6D4171F466E}" presName="hierChild3" presStyleCnt="0"/>
      <dgm:spPr/>
    </dgm:pt>
    <dgm:pt modelId="{2F6CB11A-0240-4887-B645-0B5E98B5E6DC}" type="pres">
      <dgm:prSet presAssocID="{FE6AC8C8-A01F-42D9-AED3-0BE14AC3A276}" presName="Name19" presStyleLbl="parChTrans1D3" presStyleIdx="0" presStyleCnt="2"/>
      <dgm:spPr/>
      <dgm:t>
        <a:bodyPr/>
        <a:lstStyle/>
        <a:p>
          <a:endParaRPr lang="en-US"/>
        </a:p>
      </dgm:t>
    </dgm:pt>
    <dgm:pt modelId="{838D0791-E5A8-4C52-A118-D50BE91CD544}" type="pres">
      <dgm:prSet presAssocID="{AF25A941-59DD-416A-9A1C-F51FF033FA81}" presName="Name21" presStyleCnt="0"/>
      <dgm:spPr/>
    </dgm:pt>
    <dgm:pt modelId="{B47D2656-AEF3-497C-BED0-5B166DD9A4BF}" type="pres">
      <dgm:prSet presAssocID="{AF25A941-59DD-416A-9A1C-F51FF033FA81}" presName="level2Shape" presStyleLbl="node3" presStyleIdx="0" presStyleCnt="2" custScaleX="295874" custScaleY="132470" custLinFactNeighborX="5218" custLinFactNeighborY="-36202"/>
      <dgm:spPr/>
      <dgm:t>
        <a:bodyPr/>
        <a:lstStyle/>
        <a:p>
          <a:endParaRPr lang="en-US"/>
        </a:p>
      </dgm:t>
    </dgm:pt>
    <dgm:pt modelId="{33024065-3CF4-41FA-BF58-02D91B002874}" type="pres">
      <dgm:prSet presAssocID="{AF25A941-59DD-416A-9A1C-F51FF033FA81}" presName="hierChild3" presStyleCnt="0"/>
      <dgm:spPr/>
    </dgm:pt>
    <dgm:pt modelId="{DA2883F1-2DBF-4B4F-8596-CA049633CF1F}" type="pres">
      <dgm:prSet presAssocID="{320C9207-5084-463B-A055-69643376AC3A}" presName="Name19" presStyleLbl="parChTrans1D4" presStyleIdx="0" presStyleCnt="12"/>
      <dgm:spPr/>
      <dgm:t>
        <a:bodyPr/>
        <a:lstStyle/>
        <a:p>
          <a:endParaRPr lang="en-US"/>
        </a:p>
      </dgm:t>
    </dgm:pt>
    <dgm:pt modelId="{B415CCAE-0B7C-4966-96D3-7B7A706AD92C}" type="pres">
      <dgm:prSet presAssocID="{0212D80D-2F06-4CFF-A476-83145F44FEBC}" presName="Name21" presStyleCnt="0"/>
      <dgm:spPr/>
    </dgm:pt>
    <dgm:pt modelId="{AB46952E-84A3-44F1-AE52-954198CF0AB4}" type="pres">
      <dgm:prSet presAssocID="{0212D80D-2F06-4CFF-A476-83145F44FEBC}" presName="level2Shape" presStyleLbl="node4" presStyleIdx="0" presStyleCnt="12" custScaleX="345861" custScaleY="104021" custLinFactNeighborX="9000" custLinFactNeighborY="-16070"/>
      <dgm:spPr/>
      <dgm:t>
        <a:bodyPr/>
        <a:lstStyle/>
        <a:p>
          <a:endParaRPr lang="en-US"/>
        </a:p>
      </dgm:t>
    </dgm:pt>
    <dgm:pt modelId="{9ECFF32D-9559-4139-9671-1B0F13E75429}" type="pres">
      <dgm:prSet presAssocID="{0212D80D-2F06-4CFF-A476-83145F44FEBC}" presName="hierChild3" presStyleCnt="0"/>
      <dgm:spPr/>
    </dgm:pt>
    <dgm:pt modelId="{77064F46-DABC-45D7-ABA1-92D8B2391FA4}" type="pres">
      <dgm:prSet presAssocID="{EDCB3DE8-32E8-49F5-ACC8-C42BC6B0269D}" presName="Name19" presStyleLbl="parChTrans1D4" presStyleIdx="1" presStyleCnt="12"/>
      <dgm:spPr/>
      <dgm:t>
        <a:bodyPr/>
        <a:lstStyle/>
        <a:p>
          <a:endParaRPr lang="en-US"/>
        </a:p>
      </dgm:t>
    </dgm:pt>
    <dgm:pt modelId="{811D5752-24C6-4E43-A2E2-4964A171BEF7}" type="pres">
      <dgm:prSet presAssocID="{6E88074D-3A42-45E3-836D-AE3567EFD668}" presName="Name21" presStyleCnt="0"/>
      <dgm:spPr/>
    </dgm:pt>
    <dgm:pt modelId="{4F2CE02C-5124-4A47-840C-B9CC19C8E47A}" type="pres">
      <dgm:prSet presAssocID="{6E88074D-3A42-45E3-836D-AE3567EFD668}" presName="level2Shape" presStyleLbl="node4" presStyleIdx="1" presStyleCnt="12"/>
      <dgm:spPr/>
      <dgm:t>
        <a:bodyPr/>
        <a:lstStyle/>
        <a:p>
          <a:endParaRPr lang="en-US"/>
        </a:p>
      </dgm:t>
    </dgm:pt>
    <dgm:pt modelId="{4490D6A6-BBAE-4C68-8E6D-B478F4E1058E}" type="pres">
      <dgm:prSet presAssocID="{6E88074D-3A42-45E3-836D-AE3567EFD668}" presName="hierChild3" presStyleCnt="0"/>
      <dgm:spPr/>
    </dgm:pt>
    <dgm:pt modelId="{594DE79F-0C8B-4B0F-AAFD-EC25CF1C8D4F}" type="pres">
      <dgm:prSet presAssocID="{6EBB80C8-66A3-44C8-B643-2089515902D5}" presName="Name19" presStyleLbl="parChTrans1D4" presStyleIdx="2" presStyleCnt="12"/>
      <dgm:spPr/>
      <dgm:t>
        <a:bodyPr/>
        <a:lstStyle/>
        <a:p>
          <a:endParaRPr lang="en-US"/>
        </a:p>
      </dgm:t>
    </dgm:pt>
    <dgm:pt modelId="{56331004-9E5D-4E48-83C4-FF03F6331D50}" type="pres">
      <dgm:prSet presAssocID="{1F5943A7-9D48-405C-8616-2D9C7C8C491F}" presName="Name21" presStyleCnt="0"/>
      <dgm:spPr/>
    </dgm:pt>
    <dgm:pt modelId="{42090E21-F063-4F0E-9DE9-FF93F9D883C8}" type="pres">
      <dgm:prSet presAssocID="{1F5943A7-9D48-405C-8616-2D9C7C8C491F}" presName="level2Shape" presStyleLbl="node4" presStyleIdx="2" presStyleCnt="12"/>
      <dgm:spPr/>
      <dgm:t>
        <a:bodyPr/>
        <a:lstStyle/>
        <a:p>
          <a:endParaRPr lang="en-US"/>
        </a:p>
      </dgm:t>
    </dgm:pt>
    <dgm:pt modelId="{18D874A3-6C2F-47E4-86AB-38D778D492F6}" type="pres">
      <dgm:prSet presAssocID="{1F5943A7-9D48-405C-8616-2D9C7C8C491F}" presName="hierChild3" presStyleCnt="0"/>
      <dgm:spPr/>
    </dgm:pt>
    <dgm:pt modelId="{42F22EF5-3224-4DF1-B259-A0F8E9DD2FF2}" type="pres">
      <dgm:prSet presAssocID="{D37FF83F-07FE-4EC8-B177-69189F3C1FDF}" presName="Name19" presStyleLbl="parChTrans1D4" presStyleIdx="3" presStyleCnt="12"/>
      <dgm:spPr/>
      <dgm:t>
        <a:bodyPr/>
        <a:lstStyle/>
        <a:p>
          <a:endParaRPr lang="en-US"/>
        </a:p>
      </dgm:t>
    </dgm:pt>
    <dgm:pt modelId="{B87FF453-8FF9-43D1-AC55-16EDB5C216DC}" type="pres">
      <dgm:prSet presAssocID="{D0344929-62FB-4CC4-A689-4AC0B8716A08}" presName="Name21" presStyleCnt="0"/>
      <dgm:spPr/>
    </dgm:pt>
    <dgm:pt modelId="{1D593729-09AB-48E9-A18F-1A445D2893B0}" type="pres">
      <dgm:prSet presAssocID="{D0344929-62FB-4CC4-A689-4AC0B8716A08}" presName="level2Shape" presStyleLbl="node4" presStyleIdx="3" presStyleCnt="12"/>
      <dgm:spPr/>
      <dgm:t>
        <a:bodyPr/>
        <a:lstStyle/>
        <a:p>
          <a:endParaRPr lang="en-US"/>
        </a:p>
      </dgm:t>
    </dgm:pt>
    <dgm:pt modelId="{9A279C5D-FC67-4393-95A6-0F10DB21DABA}" type="pres">
      <dgm:prSet presAssocID="{D0344929-62FB-4CC4-A689-4AC0B8716A08}" presName="hierChild3" presStyleCnt="0"/>
      <dgm:spPr/>
    </dgm:pt>
    <dgm:pt modelId="{514DF122-A6CE-448F-9BFF-969E5DC44C7D}" type="pres">
      <dgm:prSet presAssocID="{FFD2CF25-5057-4317-AF06-E375A9E55B0A}" presName="Name19" presStyleLbl="parChTrans1D4" presStyleIdx="4" presStyleCnt="12"/>
      <dgm:spPr/>
      <dgm:t>
        <a:bodyPr/>
        <a:lstStyle/>
        <a:p>
          <a:endParaRPr lang="en-US"/>
        </a:p>
      </dgm:t>
    </dgm:pt>
    <dgm:pt modelId="{6E63A491-F1CC-48B0-8269-A7045C666188}" type="pres">
      <dgm:prSet presAssocID="{258EF49B-BF39-456A-9210-2465AD871D75}" presName="Name21" presStyleCnt="0"/>
      <dgm:spPr/>
    </dgm:pt>
    <dgm:pt modelId="{0918C393-869C-404B-98F1-348215A3D19D}" type="pres">
      <dgm:prSet presAssocID="{258EF49B-BF39-456A-9210-2465AD871D75}" presName="level2Shape" presStyleLbl="node4" presStyleIdx="4" presStyleCnt="12" custScaleX="350973" custScaleY="105988" custLinFactNeighborX="4210" custLinFactNeighborY="-10846"/>
      <dgm:spPr/>
      <dgm:t>
        <a:bodyPr/>
        <a:lstStyle/>
        <a:p>
          <a:endParaRPr lang="en-US"/>
        </a:p>
      </dgm:t>
    </dgm:pt>
    <dgm:pt modelId="{72367005-8810-4C9C-B9D6-CE80ABFB3A92}" type="pres">
      <dgm:prSet presAssocID="{258EF49B-BF39-456A-9210-2465AD871D75}" presName="hierChild3" presStyleCnt="0"/>
      <dgm:spPr/>
    </dgm:pt>
    <dgm:pt modelId="{29E63F79-A59C-4122-B7C9-C4E72785A9BD}" type="pres">
      <dgm:prSet presAssocID="{357ACA6B-137A-4E24-855B-DDF23C6864DA}" presName="Name19" presStyleLbl="parChTrans1D4" presStyleIdx="5" presStyleCnt="12"/>
      <dgm:spPr/>
      <dgm:t>
        <a:bodyPr/>
        <a:lstStyle/>
        <a:p>
          <a:endParaRPr lang="en-US"/>
        </a:p>
      </dgm:t>
    </dgm:pt>
    <dgm:pt modelId="{68A38437-AAB5-4FA2-8D45-EF1F439E28AD}" type="pres">
      <dgm:prSet presAssocID="{76E4D8F1-06D8-4ABF-8501-63AF51CB2C3E}" presName="Name21" presStyleCnt="0"/>
      <dgm:spPr/>
    </dgm:pt>
    <dgm:pt modelId="{B65E0A29-7D7E-43D9-AFAC-1B9AA5CB8F01}" type="pres">
      <dgm:prSet presAssocID="{76E4D8F1-06D8-4ABF-8501-63AF51CB2C3E}" presName="level2Shape" presStyleLbl="node4" presStyleIdx="5" presStyleCnt="12"/>
      <dgm:spPr/>
      <dgm:t>
        <a:bodyPr/>
        <a:lstStyle/>
        <a:p>
          <a:endParaRPr lang="en-US"/>
        </a:p>
      </dgm:t>
    </dgm:pt>
    <dgm:pt modelId="{2DE1D83A-6E1A-4A59-A064-BB41AFDA8A9A}" type="pres">
      <dgm:prSet presAssocID="{76E4D8F1-06D8-4ABF-8501-63AF51CB2C3E}" presName="hierChild3" presStyleCnt="0"/>
      <dgm:spPr/>
    </dgm:pt>
    <dgm:pt modelId="{A0C14CC5-DB2A-4913-B957-F5F8D2C5D6FD}" type="pres">
      <dgm:prSet presAssocID="{583EB26D-F9AA-4883-B66B-34C766D9CE92}" presName="Name19" presStyleLbl="parChTrans1D4" presStyleIdx="6" presStyleCnt="12"/>
      <dgm:spPr/>
      <dgm:t>
        <a:bodyPr/>
        <a:lstStyle/>
        <a:p>
          <a:endParaRPr lang="en-US"/>
        </a:p>
      </dgm:t>
    </dgm:pt>
    <dgm:pt modelId="{5C54379D-C99E-4BE7-9EA1-2176C542B9CD}" type="pres">
      <dgm:prSet presAssocID="{F09B6776-6FB9-45F8-BD18-85E7F9066935}" presName="Name21" presStyleCnt="0"/>
      <dgm:spPr/>
    </dgm:pt>
    <dgm:pt modelId="{B0363412-9C7A-427A-AB7D-420466AC0C6D}" type="pres">
      <dgm:prSet presAssocID="{F09B6776-6FB9-45F8-BD18-85E7F9066935}" presName="level2Shape" presStyleLbl="node4" presStyleIdx="6" presStyleCnt="12"/>
      <dgm:spPr/>
      <dgm:t>
        <a:bodyPr/>
        <a:lstStyle/>
        <a:p>
          <a:endParaRPr lang="en-US"/>
        </a:p>
      </dgm:t>
    </dgm:pt>
    <dgm:pt modelId="{B7CDB763-31C8-4A61-81AC-B0AA41FF79E7}" type="pres">
      <dgm:prSet presAssocID="{F09B6776-6FB9-45F8-BD18-85E7F9066935}" presName="hierChild3" presStyleCnt="0"/>
      <dgm:spPr/>
    </dgm:pt>
    <dgm:pt modelId="{257383C8-B24F-46FD-AF7A-3F13CB183D67}" type="pres">
      <dgm:prSet presAssocID="{418D8226-F22C-4191-9B31-690D33638711}" presName="Name19" presStyleLbl="parChTrans1D4" presStyleIdx="7" presStyleCnt="12"/>
      <dgm:spPr/>
      <dgm:t>
        <a:bodyPr/>
        <a:lstStyle/>
        <a:p>
          <a:endParaRPr lang="en-US"/>
        </a:p>
      </dgm:t>
    </dgm:pt>
    <dgm:pt modelId="{3A43C09E-6556-4009-83E8-E80E5AD6AF88}" type="pres">
      <dgm:prSet presAssocID="{A6A7CDDA-D74E-4574-B311-8593574BB935}" presName="Name21" presStyleCnt="0"/>
      <dgm:spPr/>
    </dgm:pt>
    <dgm:pt modelId="{5EC3E087-A3DA-4BD3-B87B-01870BF63D99}" type="pres">
      <dgm:prSet presAssocID="{A6A7CDDA-D74E-4574-B311-8593574BB935}" presName="level2Shape" presStyleLbl="node4" presStyleIdx="7" presStyleCnt="12"/>
      <dgm:spPr/>
      <dgm:t>
        <a:bodyPr/>
        <a:lstStyle/>
        <a:p>
          <a:endParaRPr lang="en-US"/>
        </a:p>
      </dgm:t>
    </dgm:pt>
    <dgm:pt modelId="{26FBC7D5-F05B-40A2-8964-09D0347E20B8}" type="pres">
      <dgm:prSet presAssocID="{A6A7CDDA-D74E-4574-B311-8593574BB935}" presName="hierChild3" presStyleCnt="0"/>
      <dgm:spPr/>
    </dgm:pt>
    <dgm:pt modelId="{8CE7B1A6-306B-43CB-833B-232913922028}" type="pres">
      <dgm:prSet presAssocID="{72D5C2FE-C1A4-4E91-BC1E-10131F8306A3}" presName="Name19" presStyleLbl="parChTrans1D4" presStyleIdx="8" presStyleCnt="12"/>
      <dgm:spPr/>
      <dgm:t>
        <a:bodyPr/>
        <a:lstStyle/>
        <a:p>
          <a:endParaRPr lang="en-US"/>
        </a:p>
      </dgm:t>
    </dgm:pt>
    <dgm:pt modelId="{1C517D52-AB65-43A4-9840-04B7B1AE8B31}" type="pres">
      <dgm:prSet presAssocID="{90A276FA-4BB0-48A5-86C3-3B205248DC4E}" presName="Name21" presStyleCnt="0"/>
      <dgm:spPr/>
    </dgm:pt>
    <dgm:pt modelId="{D2CE56E1-F038-4AB6-9C89-350AA4B79F9D}" type="pres">
      <dgm:prSet presAssocID="{90A276FA-4BB0-48A5-86C3-3B205248DC4E}" presName="level2Shape" presStyleLbl="node4" presStyleIdx="8" presStyleCnt="12" custScaleX="355109" custScaleY="105437" custLinFactNeighborX="5082" custLinFactNeighborY="-10221"/>
      <dgm:spPr/>
      <dgm:t>
        <a:bodyPr/>
        <a:lstStyle/>
        <a:p>
          <a:endParaRPr lang="en-US"/>
        </a:p>
      </dgm:t>
    </dgm:pt>
    <dgm:pt modelId="{34F44FC4-6792-435D-9F18-55AE4D78BE37}" type="pres">
      <dgm:prSet presAssocID="{90A276FA-4BB0-48A5-86C3-3B205248DC4E}" presName="hierChild3" presStyleCnt="0"/>
      <dgm:spPr/>
    </dgm:pt>
    <dgm:pt modelId="{E73CC04E-AD8E-4FD0-B860-81B90F7A65B6}" type="pres">
      <dgm:prSet presAssocID="{4F2C862B-B43B-4231-B376-AAE0DB87889C}" presName="Name19" presStyleLbl="parChTrans1D4" presStyleIdx="9" presStyleCnt="12"/>
      <dgm:spPr/>
      <dgm:t>
        <a:bodyPr/>
        <a:lstStyle/>
        <a:p>
          <a:endParaRPr lang="en-US"/>
        </a:p>
      </dgm:t>
    </dgm:pt>
    <dgm:pt modelId="{6B6ACC91-AD1D-47B1-B358-5E00681C7952}" type="pres">
      <dgm:prSet presAssocID="{23816341-8501-4FA5-9048-9DF049942C1D}" presName="Name21" presStyleCnt="0"/>
      <dgm:spPr/>
    </dgm:pt>
    <dgm:pt modelId="{A0393D72-D5F0-45F6-99DC-389FBEF0D1F0}" type="pres">
      <dgm:prSet presAssocID="{23816341-8501-4FA5-9048-9DF049942C1D}" presName="level2Shape" presStyleLbl="node4" presStyleIdx="9" presStyleCnt="12"/>
      <dgm:spPr/>
      <dgm:t>
        <a:bodyPr/>
        <a:lstStyle/>
        <a:p>
          <a:endParaRPr lang="en-US"/>
        </a:p>
      </dgm:t>
    </dgm:pt>
    <dgm:pt modelId="{DF88CDD8-9FC8-49A4-8286-929C0F6553FC}" type="pres">
      <dgm:prSet presAssocID="{23816341-8501-4FA5-9048-9DF049942C1D}" presName="hierChild3" presStyleCnt="0"/>
      <dgm:spPr/>
    </dgm:pt>
    <dgm:pt modelId="{37067BAD-9E69-461A-A6E0-25EE26BD700A}" type="pres">
      <dgm:prSet presAssocID="{6E2EA213-011D-492E-9AE2-FC2E273F98F3}" presName="Name19" presStyleLbl="parChTrans1D4" presStyleIdx="10" presStyleCnt="12"/>
      <dgm:spPr/>
      <dgm:t>
        <a:bodyPr/>
        <a:lstStyle/>
        <a:p>
          <a:endParaRPr lang="en-US"/>
        </a:p>
      </dgm:t>
    </dgm:pt>
    <dgm:pt modelId="{A9EB57C8-A84A-4563-ABE7-9F16537D1181}" type="pres">
      <dgm:prSet presAssocID="{27B1A64B-82BA-4042-A9B4-0BB6D68394D9}" presName="Name21" presStyleCnt="0"/>
      <dgm:spPr/>
    </dgm:pt>
    <dgm:pt modelId="{4C679D83-21DA-4890-A0BD-5DF0D3225C0F}" type="pres">
      <dgm:prSet presAssocID="{27B1A64B-82BA-4042-A9B4-0BB6D68394D9}" presName="level2Shape" presStyleLbl="node4" presStyleIdx="10" presStyleCnt="12"/>
      <dgm:spPr/>
      <dgm:t>
        <a:bodyPr/>
        <a:lstStyle/>
        <a:p>
          <a:endParaRPr lang="en-US"/>
        </a:p>
      </dgm:t>
    </dgm:pt>
    <dgm:pt modelId="{B842020A-A0E9-4997-BFC8-2BF379334C7B}" type="pres">
      <dgm:prSet presAssocID="{27B1A64B-82BA-4042-A9B4-0BB6D68394D9}" presName="hierChild3" presStyleCnt="0"/>
      <dgm:spPr/>
    </dgm:pt>
    <dgm:pt modelId="{42393560-7BB0-43CD-858A-05E898FE3A72}" type="pres">
      <dgm:prSet presAssocID="{62D3C639-A0B4-4745-807A-8651B49F6622}" presName="Name19" presStyleLbl="parChTrans1D4" presStyleIdx="11" presStyleCnt="12"/>
      <dgm:spPr/>
      <dgm:t>
        <a:bodyPr/>
        <a:lstStyle/>
        <a:p>
          <a:endParaRPr lang="en-US"/>
        </a:p>
      </dgm:t>
    </dgm:pt>
    <dgm:pt modelId="{29C29990-4356-4F25-9F58-F492BB7BF10E}" type="pres">
      <dgm:prSet presAssocID="{61B20F88-E8A0-4409-90F0-9C9303E5B543}" presName="Name21" presStyleCnt="0"/>
      <dgm:spPr/>
    </dgm:pt>
    <dgm:pt modelId="{510AF9BB-9049-411C-B8B0-BFCA307F2413}" type="pres">
      <dgm:prSet presAssocID="{61B20F88-E8A0-4409-90F0-9C9303E5B543}" presName="level2Shape" presStyleLbl="node4" presStyleIdx="11" presStyleCnt="12"/>
      <dgm:spPr/>
      <dgm:t>
        <a:bodyPr/>
        <a:lstStyle/>
        <a:p>
          <a:endParaRPr lang="en-US"/>
        </a:p>
      </dgm:t>
    </dgm:pt>
    <dgm:pt modelId="{B89C7E0F-DA55-4F3B-8D9F-19AEDF48BBCF}" type="pres">
      <dgm:prSet presAssocID="{61B20F88-E8A0-4409-90F0-9C9303E5B543}" presName="hierChild3" presStyleCnt="0"/>
      <dgm:spPr/>
    </dgm:pt>
    <dgm:pt modelId="{C8BBEC73-A56E-42E3-B9B7-6ACA15DD71A3}" type="pres">
      <dgm:prSet presAssocID="{F0CB5C63-6E9D-4A2E-92B1-E546A4A10D76}" presName="Name19" presStyleLbl="parChTrans1D3" presStyleIdx="1" presStyleCnt="2"/>
      <dgm:spPr/>
      <dgm:t>
        <a:bodyPr/>
        <a:lstStyle/>
        <a:p>
          <a:endParaRPr lang="en-US"/>
        </a:p>
      </dgm:t>
    </dgm:pt>
    <dgm:pt modelId="{ED97FF23-B090-44EE-9B40-AB2AADA6CCBA}" type="pres">
      <dgm:prSet presAssocID="{4FB25058-FE57-42CC-9190-F5B58379F74C}" presName="Name21" presStyleCnt="0"/>
      <dgm:spPr/>
    </dgm:pt>
    <dgm:pt modelId="{48767619-A417-4059-861A-64556E318EB6}" type="pres">
      <dgm:prSet presAssocID="{4FB25058-FE57-42CC-9190-F5B58379F74C}" presName="level2Shape" presStyleLbl="node3" presStyleIdx="1" presStyleCnt="2" custScaleX="156746" custScaleY="52606" custLinFactNeighborX="89846" custLinFactNeighborY="-6494"/>
      <dgm:spPr/>
      <dgm:t>
        <a:bodyPr/>
        <a:lstStyle/>
        <a:p>
          <a:endParaRPr lang="en-US"/>
        </a:p>
      </dgm:t>
    </dgm:pt>
    <dgm:pt modelId="{E79A123A-FF09-403C-BB27-EF81A5ACDA4B}" type="pres">
      <dgm:prSet presAssocID="{4FB25058-FE57-42CC-9190-F5B58379F74C}" presName="hierChild3" presStyleCnt="0"/>
      <dgm:spPr/>
    </dgm:pt>
    <dgm:pt modelId="{844D2262-62E6-4A89-8D21-8402EFFFC4BE}" type="pres">
      <dgm:prSet presAssocID="{7B4087ED-37D9-4A7B-948B-FCBFF3FB933C}" presName="bgShapesFlow" presStyleCnt="0"/>
      <dgm:spPr/>
    </dgm:pt>
  </dgm:ptLst>
  <dgm:cxnLst>
    <dgm:cxn modelId="{E4996D0E-4FF0-5F4C-A223-0838A95F2ABA}" type="presOf" srcId="{1F2AE14E-BD39-4500-BE0A-D6D4171F466E}" destId="{0422CAC9-5CAB-4D4D-964E-61B597910D16}" srcOrd="0" destOrd="0" presId="urn:microsoft.com/office/officeart/2005/8/layout/hierarchy6"/>
    <dgm:cxn modelId="{C0A5EDA1-7F19-9B45-AE90-BCA61B34637D}" type="presOf" srcId="{418D8226-F22C-4191-9B31-690D33638711}" destId="{257383C8-B24F-46FD-AF7A-3F13CB183D67}" srcOrd="0" destOrd="0" presId="urn:microsoft.com/office/officeart/2005/8/layout/hierarchy6"/>
    <dgm:cxn modelId="{4DDADC13-5965-FE45-A238-4800B1C35ADF}" type="presOf" srcId="{357ACA6B-137A-4E24-855B-DDF23C6864DA}" destId="{29E63F79-A59C-4122-B7C9-C4E72785A9BD}" srcOrd="0" destOrd="0" presId="urn:microsoft.com/office/officeart/2005/8/layout/hierarchy6"/>
    <dgm:cxn modelId="{CBCC5E6D-523D-4F22-B32F-BC060FF3946D}" srcId="{7B4087ED-37D9-4A7B-948B-FCBFF3FB933C}" destId="{DB3844B5-6BD9-4C60-B616-CE75D4FDA467}" srcOrd="0" destOrd="0" parTransId="{5D6DA30E-F3DB-4043-AC12-31126EC00939}" sibTransId="{6A770796-9BFE-40E7-AAD2-B21D6EF7EFA7}"/>
    <dgm:cxn modelId="{E1C17CD7-D0C6-441A-A222-D433BE2C0515}" srcId="{90A276FA-4BB0-48A5-86C3-3B205248DC4E}" destId="{23816341-8501-4FA5-9048-9DF049942C1D}" srcOrd="0" destOrd="0" parTransId="{4F2C862B-B43B-4231-B376-AAE0DB87889C}" sibTransId="{363D75D6-AA2C-4DB0-B429-DF0340B5D941}"/>
    <dgm:cxn modelId="{1F5864C5-3675-48E1-81BC-F7D2F9D6F1CA}" srcId="{258EF49B-BF39-456A-9210-2465AD871D75}" destId="{A6A7CDDA-D74E-4574-B311-8593574BB935}" srcOrd="2" destOrd="0" parTransId="{418D8226-F22C-4191-9B31-690D33638711}" sibTransId="{1FBFAD93-A3C1-4DBF-955B-115B417CED92}"/>
    <dgm:cxn modelId="{73B5BA47-C0C4-0840-A944-44F5989A41BE}" type="presOf" srcId="{62D3C639-A0B4-4745-807A-8651B49F6622}" destId="{42393560-7BB0-43CD-858A-05E898FE3A72}" srcOrd="0" destOrd="0" presId="urn:microsoft.com/office/officeart/2005/8/layout/hierarchy6"/>
    <dgm:cxn modelId="{FAB161FE-9A80-4E02-9049-2CF2528E08FC}" srcId="{AF25A941-59DD-416A-9A1C-F51FF033FA81}" destId="{258EF49B-BF39-456A-9210-2465AD871D75}" srcOrd="1" destOrd="0" parTransId="{FFD2CF25-5057-4317-AF06-E375A9E55B0A}" sibTransId="{962AD336-95AF-4B9D-9410-77421BDE112E}"/>
    <dgm:cxn modelId="{5632DACA-51BB-4F41-A72E-D0E3308E097F}" type="presOf" srcId="{72D5C2FE-C1A4-4E91-BC1E-10131F8306A3}" destId="{8CE7B1A6-306B-43CB-833B-232913922028}" srcOrd="0" destOrd="0" presId="urn:microsoft.com/office/officeart/2005/8/layout/hierarchy6"/>
    <dgm:cxn modelId="{32FDA8E7-7C25-4668-AD52-24CC8E3E3827}" srcId="{0212D80D-2F06-4CFF-A476-83145F44FEBC}" destId="{1F5943A7-9D48-405C-8616-2D9C7C8C491F}" srcOrd="1" destOrd="0" parTransId="{6EBB80C8-66A3-44C8-B643-2089515902D5}" sibTransId="{8407CDD8-AB86-499B-8453-37999391E607}"/>
    <dgm:cxn modelId="{6232F334-667A-B340-BB24-368B5142B1B8}" type="presOf" srcId="{AF25A941-59DD-416A-9A1C-F51FF033FA81}" destId="{B47D2656-AEF3-497C-BED0-5B166DD9A4BF}" srcOrd="0" destOrd="0" presId="urn:microsoft.com/office/officeart/2005/8/layout/hierarchy6"/>
    <dgm:cxn modelId="{4DE7D3D8-F368-D145-83B3-5CEBE695B798}" type="presOf" srcId="{F09B6776-6FB9-45F8-BD18-85E7F9066935}" destId="{B0363412-9C7A-427A-AB7D-420466AC0C6D}" srcOrd="0" destOrd="0" presId="urn:microsoft.com/office/officeart/2005/8/layout/hierarchy6"/>
    <dgm:cxn modelId="{C52A1A6A-53A7-C94F-9DC8-423CA26DCC99}" type="presOf" srcId="{61B20F88-E8A0-4409-90F0-9C9303E5B543}" destId="{510AF9BB-9049-411C-B8B0-BFCA307F2413}" srcOrd="0" destOrd="0" presId="urn:microsoft.com/office/officeart/2005/8/layout/hierarchy6"/>
    <dgm:cxn modelId="{894499E7-76DE-F948-8159-59F1E9D3A56B}" type="presOf" srcId="{27B1A64B-82BA-4042-A9B4-0BB6D68394D9}" destId="{4C679D83-21DA-4890-A0BD-5DF0D3225C0F}" srcOrd="0" destOrd="0" presId="urn:microsoft.com/office/officeart/2005/8/layout/hierarchy6"/>
    <dgm:cxn modelId="{1DDC8307-45F6-044F-8526-3702406EF259}" type="presOf" srcId="{76E4D8F1-06D8-4ABF-8501-63AF51CB2C3E}" destId="{B65E0A29-7D7E-43D9-AFAC-1B9AA5CB8F01}" srcOrd="0" destOrd="0" presId="urn:microsoft.com/office/officeart/2005/8/layout/hierarchy6"/>
    <dgm:cxn modelId="{4C933B6C-F2D6-2A47-A4C9-97E8566CB53B}" type="presOf" srcId="{258EF49B-BF39-456A-9210-2465AD871D75}" destId="{0918C393-869C-404B-98F1-348215A3D19D}" srcOrd="0" destOrd="0" presId="urn:microsoft.com/office/officeart/2005/8/layout/hierarchy6"/>
    <dgm:cxn modelId="{BB617601-1B57-48EF-BA71-7B6CB0CC5BF0}" srcId="{0212D80D-2F06-4CFF-A476-83145F44FEBC}" destId="{6E88074D-3A42-45E3-836D-AE3567EFD668}" srcOrd="0" destOrd="0" parTransId="{EDCB3DE8-32E8-49F5-ACC8-C42BC6B0269D}" sibTransId="{2376A0AB-AD04-4186-8389-231BAE7662B2}"/>
    <dgm:cxn modelId="{B30876C8-26A4-2741-A860-B9A870410DCF}" type="presOf" srcId="{D37FF83F-07FE-4EC8-B177-69189F3C1FDF}" destId="{42F22EF5-3224-4DF1-B259-A0F8E9DD2FF2}" srcOrd="0" destOrd="0" presId="urn:microsoft.com/office/officeart/2005/8/layout/hierarchy6"/>
    <dgm:cxn modelId="{2C78AAD9-2BC9-4CCC-B70C-FFA3C6CEC6C7}" srcId="{258EF49B-BF39-456A-9210-2465AD871D75}" destId="{76E4D8F1-06D8-4ABF-8501-63AF51CB2C3E}" srcOrd="0" destOrd="0" parTransId="{357ACA6B-137A-4E24-855B-DDF23C6864DA}" sibTransId="{108D5CD3-C8BE-402B-8B13-20BB9F85CD43}"/>
    <dgm:cxn modelId="{CFA2C24D-0115-3149-B058-842FCA6F8A1F}" type="presOf" srcId="{2D7453D9-0EBB-4D83-8694-0DFA3D622DF9}" destId="{148A5A1F-8E31-4BCF-B080-754B61651C37}" srcOrd="0" destOrd="0" presId="urn:microsoft.com/office/officeart/2005/8/layout/hierarchy6"/>
    <dgm:cxn modelId="{40DCB7C3-E5E0-4C8E-A194-9F0B19336F11}" srcId="{258EF49B-BF39-456A-9210-2465AD871D75}" destId="{F09B6776-6FB9-45F8-BD18-85E7F9066935}" srcOrd="1" destOrd="0" parTransId="{583EB26D-F9AA-4883-B66B-34C766D9CE92}" sibTransId="{4967847F-29F0-44E6-8719-13029F9ECB30}"/>
    <dgm:cxn modelId="{1D0E462F-A178-8747-A852-C92023DAE8E3}" type="presOf" srcId="{7B4087ED-37D9-4A7B-948B-FCBFF3FB933C}" destId="{BBF3E251-7A01-459B-A890-761F955E53D6}" srcOrd="0" destOrd="0" presId="urn:microsoft.com/office/officeart/2005/8/layout/hierarchy6"/>
    <dgm:cxn modelId="{073CCF9D-505C-D04D-B7CA-0702BF9CF8AA}" type="presOf" srcId="{A6A7CDDA-D74E-4574-B311-8593574BB935}" destId="{5EC3E087-A3DA-4BD3-B87B-01870BF63D99}" srcOrd="0" destOrd="0" presId="urn:microsoft.com/office/officeart/2005/8/layout/hierarchy6"/>
    <dgm:cxn modelId="{9C46D7B3-4097-4A3B-929D-A6AAC78B86B9}" srcId="{DB3844B5-6BD9-4C60-B616-CE75D4FDA467}" destId="{1F2AE14E-BD39-4500-BE0A-D6D4171F466E}" srcOrd="0" destOrd="0" parTransId="{2D7453D9-0EBB-4D83-8694-0DFA3D622DF9}" sibTransId="{BA0A35D7-604F-4BEE-ADCB-EC3B4C6727CD}"/>
    <dgm:cxn modelId="{3B10F885-91CC-1C4A-8028-C12FEDAA03C2}" type="presOf" srcId="{DB3844B5-6BD9-4C60-B616-CE75D4FDA467}" destId="{4CE18452-356B-42F0-BE12-0006EE92DA20}" srcOrd="0" destOrd="0" presId="urn:microsoft.com/office/officeart/2005/8/layout/hierarchy6"/>
    <dgm:cxn modelId="{E5DAB8C4-7E5C-4859-92B7-241615930408}" srcId="{AF25A941-59DD-416A-9A1C-F51FF033FA81}" destId="{90A276FA-4BB0-48A5-86C3-3B205248DC4E}" srcOrd="2" destOrd="0" parTransId="{72D5C2FE-C1A4-4E91-BC1E-10131F8306A3}" sibTransId="{FE5F5FF9-A55D-4387-8532-D837156FBBE9}"/>
    <dgm:cxn modelId="{F74D9EBC-B64F-49F2-9363-2DD660005137}" srcId="{AF25A941-59DD-416A-9A1C-F51FF033FA81}" destId="{0212D80D-2F06-4CFF-A476-83145F44FEBC}" srcOrd="0" destOrd="0" parTransId="{320C9207-5084-463B-A055-69643376AC3A}" sibTransId="{F7C0B852-D793-49A4-B815-A81EACEA830E}"/>
    <dgm:cxn modelId="{56DB5E75-CA6D-804A-8855-A8E41DA725A7}" type="presOf" srcId="{6EBB80C8-66A3-44C8-B643-2089515902D5}" destId="{594DE79F-0C8B-4B0F-AAFD-EC25CF1C8D4F}" srcOrd="0" destOrd="0" presId="urn:microsoft.com/office/officeart/2005/8/layout/hierarchy6"/>
    <dgm:cxn modelId="{DC464AC8-9636-AA40-82CB-DC87C1EFA361}" type="presOf" srcId="{583EB26D-F9AA-4883-B66B-34C766D9CE92}" destId="{A0C14CC5-DB2A-4913-B957-F5F8D2C5D6FD}" srcOrd="0" destOrd="0" presId="urn:microsoft.com/office/officeart/2005/8/layout/hierarchy6"/>
    <dgm:cxn modelId="{CEBC0A70-0D01-4D62-8CE7-A44CB5364FD6}" srcId="{0212D80D-2F06-4CFF-A476-83145F44FEBC}" destId="{D0344929-62FB-4CC4-A689-4AC0B8716A08}" srcOrd="2" destOrd="0" parTransId="{D37FF83F-07FE-4EC8-B177-69189F3C1FDF}" sibTransId="{1B3B4063-D04F-4222-B680-A6A454C8946F}"/>
    <dgm:cxn modelId="{11D87613-0322-3949-A918-F644CD6FD710}" type="presOf" srcId="{EDCB3DE8-32E8-49F5-ACC8-C42BC6B0269D}" destId="{77064F46-DABC-45D7-ABA1-92D8B2391FA4}" srcOrd="0" destOrd="0" presId="urn:microsoft.com/office/officeart/2005/8/layout/hierarchy6"/>
    <dgm:cxn modelId="{E58FD35D-6642-42CF-96ED-7D92DE67362C}" srcId="{1F2AE14E-BD39-4500-BE0A-D6D4171F466E}" destId="{AF25A941-59DD-416A-9A1C-F51FF033FA81}" srcOrd="0" destOrd="0" parTransId="{FE6AC8C8-A01F-42D9-AED3-0BE14AC3A276}" sibTransId="{18A90A2B-2AFC-4BF3-A196-3860817473AB}"/>
    <dgm:cxn modelId="{41B07728-B845-6949-90C0-816FD52A8D45}" type="presOf" srcId="{6E88074D-3A42-45E3-836D-AE3567EFD668}" destId="{4F2CE02C-5124-4A47-840C-B9CC19C8E47A}" srcOrd="0" destOrd="0" presId="urn:microsoft.com/office/officeart/2005/8/layout/hierarchy6"/>
    <dgm:cxn modelId="{F4F2C786-CF9C-A546-827C-17DF104C00CB}" type="presOf" srcId="{320C9207-5084-463B-A055-69643376AC3A}" destId="{DA2883F1-2DBF-4B4F-8596-CA049633CF1F}" srcOrd="0" destOrd="0" presId="urn:microsoft.com/office/officeart/2005/8/layout/hierarchy6"/>
    <dgm:cxn modelId="{902C1829-04DE-AE4A-BE91-50E63229BE31}" type="presOf" srcId="{6E2EA213-011D-492E-9AE2-FC2E273F98F3}" destId="{37067BAD-9E69-461A-A6E0-25EE26BD700A}" srcOrd="0" destOrd="0" presId="urn:microsoft.com/office/officeart/2005/8/layout/hierarchy6"/>
    <dgm:cxn modelId="{89BDCEE8-4529-624D-8513-345FECC38B90}" type="presOf" srcId="{FE6AC8C8-A01F-42D9-AED3-0BE14AC3A276}" destId="{2F6CB11A-0240-4887-B645-0B5E98B5E6DC}" srcOrd="0" destOrd="0" presId="urn:microsoft.com/office/officeart/2005/8/layout/hierarchy6"/>
    <dgm:cxn modelId="{D240CC09-896F-4AEB-A63E-FFF410E39928}" srcId="{90A276FA-4BB0-48A5-86C3-3B205248DC4E}" destId="{27B1A64B-82BA-4042-A9B4-0BB6D68394D9}" srcOrd="1" destOrd="0" parTransId="{6E2EA213-011D-492E-9AE2-FC2E273F98F3}" sibTransId="{B5521E32-151E-4228-AD5A-218831428F8D}"/>
    <dgm:cxn modelId="{2FA39602-C19D-8C43-85FA-CECB7B64474F}" type="presOf" srcId="{90A276FA-4BB0-48A5-86C3-3B205248DC4E}" destId="{D2CE56E1-F038-4AB6-9C89-350AA4B79F9D}" srcOrd="0" destOrd="0" presId="urn:microsoft.com/office/officeart/2005/8/layout/hierarchy6"/>
    <dgm:cxn modelId="{C9466B95-FD34-4928-8EC5-ABE8A0128A17}" type="presOf" srcId="{4FB25058-FE57-42CC-9190-F5B58379F74C}" destId="{48767619-A417-4059-861A-64556E318EB6}" srcOrd="0" destOrd="0" presId="urn:microsoft.com/office/officeart/2005/8/layout/hierarchy6"/>
    <dgm:cxn modelId="{1087E557-9240-5444-9245-9096D08168A0}" type="presOf" srcId="{0212D80D-2F06-4CFF-A476-83145F44FEBC}" destId="{AB46952E-84A3-44F1-AE52-954198CF0AB4}" srcOrd="0" destOrd="0" presId="urn:microsoft.com/office/officeart/2005/8/layout/hierarchy6"/>
    <dgm:cxn modelId="{5FCBFDA9-E96E-564E-9D9E-5A4F22A86328}" type="presOf" srcId="{4F2C862B-B43B-4231-B376-AAE0DB87889C}" destId="{E73CC04E-AD8E-4FD0-B860-81B90F7A65B6}" srcOrd="0" destOrd="0" presId="urn:microsoft.com/office/officeart/2005/8/layout/hierarchy6"/>
    <dgm:cxn modelId="{29CE71EA-0411-E74C-88CB-226B27931459}" type="presOf" srcId="{23816341-8501-4FA5-9048-9DF049942C1D}" destId="{A0393D72-D5F0-45F6-99DC-389FBEF0D1F0}" srcOrd="0" destOrd="0" presId="urn:microsoft.com/office/officeart/2005/8/layout/hierarchy6"/>
    <dgm:cxn modelId="{371EBD58-F012-AE4C-A138-4BBFE93CEAC2}" type="presOf" srcId="{D0344929-62FB-4CC4-A689-4AC0B8716A08}" destId="{1D593729-09AB-48E9-A18F-1A445D2893B0}" srcOrd="0" destOrd="0" presId="urn:microsoft.com/office/officeart/2005/8/layout/hierarchy6"/>
    <dgm:cxn modelId="{CF57E983-6CA5-4548-9DFF-96D2B3A25E91}" type="presOf" srcId="{1F5943A7-9D48-405C-8616-2D9C7C8C491F}" destId="{42090E21-F063-4F0E-9DE9-FF93F9D883C8}" srcOrd="0" destOrd="0" presId="urn:microsoft.com/office/officeart/2005/8/layout/hierarchy6"/>
    <dgm:cxn modelId="{93366553-FA69-4134-B0AD-ABF733009A03}" srcId="{90A276FA-4BB0-48A5-86C3-3B205248DC4E}" destId="{61B20F88-E8A0-4409-90F0-9C9303E5B543}" srcOrd="2" destOrd="0" parTransId="{62D3C639-A0B4-4745-807A-8651B49F6622}" sibTransId="{2D1EB4A3-7F7F-476D-ABA4-8B30EE62208B}"/>
    <dgm:cxn modelId="{CEE67346-A1D8-B049-971A-C72C8EB63901}" type="presOf" srcId="{FFD2CF25-5057-4317-AF06-E375A9E55B0A}" destId="{514DF122-A6CE-448F-9BFF-969E5DC44C7D}" srcOrd="0" destOrd="0" presId="urn:microsoft.com/office/officeart/2005/8/layout/hierarchy6"/>
    <dgm:cxn modelId="{511085F5-9BFC-4367-84F4-BB75AEE4EC29}" srcId="{1F2AE14E-BD39-4500-BE0A-D6D4171F466E}" destId="{4FB25058-FE57-42CC-9190-F5B58379F74C}" srcOrd="1" destOrd="0" parTransId="{F0CB5C63-6E9D-4A2E-92B1-E546A4A10D76}" sibTransId="{5C67E6D0-8677-419B-9E3E-4F6057272136}"/>
    <dgm:cxn modelId="{8991DEAD-43E9-42C7-A004-3AF6690ECD08}" type="presOf" srcId="{F0CB5C63-6E9D-4A2E-92B1-E546A4A10D76}" destId="{C8BBEC73-A56E-42E3-B9B7-6ACA15DD71A3}" srcOrd="0" destOrd="0" presId="urn:microsoft.com/office/officeart/2005/8/layout/hierarchy6"/>
    <dgm:cxn modelId="{DB9288B3-C92F-A846-8DDA-B25F98C3F22F}" type="presParOf" srcId="{BBF3E251-7A01-459B-A890-761F955E53D6}" destId="{E60A6626-E8EE-4E0C-B663-C60B35F47F17}" srcOrd="0" destOrd="0" presId="urn:microsoft.com/office/officeart/2005/8/layout/hierarchy6"/>
    <dgm:cxn modelId="{01AA6853-858F-F84E-85DD-5B1A5970D59B}" type="presParOf" srcId="{E60A6626-E8EE-4E0C-B663-C60B35F47F17}" destId="{6144DCB5-322A-45EF-A201-D092828F7B5E}" srcOrd="0" destOrd="0" presId="urn:microsoft.com/office/officeart/2005/8/layout/hierarchy6"/>
    <dgm:cxn modelId="{40D1E5FB-A37C-9441-B4EC-93479E933B9A}" type="presParOf" srcId="{6144DCB5-322A-45EF-A201-D092828F7B5E}" destId="{D64CBBF0-5110-4252-AAB7-83DB2C14DC2E}" srcOrd="0" destOrd="0" presId="urn:microsoft.com/office/officeart/2005/8/layout/hierarchy6"/>
    <dgm:cxn modelId="{D4DFE60D-535A-7F48-BE28-702E8ED8267A}" type="presParOf" srcId="{D64CBBF0-5110-4252-AAB7-83DB2C14DC2E}" destId="{4CE18452-356B-42F0-BE12-0006EE92DA20}" srcOrd="0" destOrd="0" presId="urn:microsoft.com/office/officeart/2005/8/layout/hierarchy6"/>
    <dgm:cxn modelId="{6DB8DE65-8959-9745-870F-8A38BE890B58}" type="presParOf" srcId="{D64CBBF0-5110-4252-AAB7-83DB2C14DC2E}" destId="{8F7E0A2C-5C06-4296-B713-275BB3A13059}" srcOrd="1" destOrd="0" presId="urn:microsoft.com/office/officeart/2005/8/layout/hierarchy6"/>
    <dgm:cxn modelId="{0A0EF86B-F439-1D45-A2F9-2B31CF2A9719}" type="presParOf" srcId="{8F7E0A2C-5C06-4296-B713-275BB3A13059}" destId="{148A5A1F-8E31-4BCF-B080-754B61651C37}" srcOrd="0" destOrd="0" presId="urn:microsoft.com/office/officeart/2005/8/layout/hierarchy6"/>
    <dgm:cxn modelId="{3435823E-9319-3D46-A87D-D62E960E231F}" type="presParOf" srcId="{8F7E0A2C-5C06-4296-B713-275BB3A13059}" destId="{15FAEB56-6858-44C3-8040-6549D661BB31}" srcOrd="1" destOrd="0" presId="urn:microsoft.com/office/officeart/2005/8/layout/hierarchy6"/>
    <dgm:cxn modelId="{1AFA105F-8343-6248-80B7-83EA4F12AE74}" type="presParOf" srcId="{15FAEB56-6858-44C3-8040-6549D661BB31}" destId="{0422CAC9-5CAB-4D4D-964E-61B597910D16}" srcOrd="0" destOrd="0" presId="urn:microsoft.com/office/officeart/2005/8/layout/hierarchy6"/>
    <dgm:cxn modelId="{B349C916-A41A-1D49-AB20-96FE6AC4DC6E}" type="presParOf" srcId="{15FAEB56-6858-44C3-8040-6549D661BB31}" destId="{F6F8CF20-570C-4F5C-B2E3-27119605459F}" srcOrd="1" destOrd="0" presId="urn:microsoft.com/office/officeart/2005/8/layout/hierarchy6"/>
    <dgm:cxn modelId="{5103A63C-AB67-4447-B73A-9EA390AD9F3C}" type="presParOf" srcId="{F6F8CF20-570C-4F5C-B2E3-27119605459F}" destId="{2F6CB11A-0240-4887-B645-0B5E98B5E6DC}" srcOrd="0" destOrd="0" presId="urn:microsoft.com/office/officeart/2005/8/layout/hierarchy6"/>
    <dgm:cxn modelId="{57A8F463-23AD-AE40-9EFA-D039601EF752}" type="presParOf" srcId="{F6F8CF20-570C-4F5C-B2E3-27119605459F}" destId="{838D0791-E5A8-4C52-A118-D50BE91CD544}" srcOrd="1" destOrd="0" presId="urn:microsoft.com/office/officeart/2005/8/layout/hierarchy6"/>
    <dgm:cxn modelId="{CF98CC5C-6787-F744-B0D1-F2EC102B42F6}" type="presParOf" srcId="{838D0791-E5A8-4C52-A118-D50BE91CD544}" destId="{B47D2656-AEF3-497C-BED0-5B166DD9A4BF}" srcOrd="0" destOrd="0" presId="urn:microsoft.com/office/officeart/2005/8/layout/hierarchy6"/>
    <dgm:cxn modelId="{EF7D47F7-BA48-FB4D-9B63-402386CDEB56}" type="presParOf" srcId="{838D0791-E5A8-4C52-A118-D50BE91CD544}" destId="{33024065-3CF4-41FA-BF58-02D91B002874}" srcOrd="1" destOrd="0" presId="urn:microsoft.com/office/officeart/2005/8/layout/hierarchy6"/>
    <dgm:cxn modelId="{75AFE619-40DE-FE43-8C6F-26B92C42177D}" type="presParOf" srcId="{33024065-3CF4-41FA-BF58-02D91B002874}" destId="{DA2883F1-2DBF-4B4F-8596-CA049633CF1F}" srcOrd="0" destOrd="0" presId="urn:microsoft.com/office/officeart/2005/8/layout/hierarchy6"/>
    <dgm:cxn modelId="{4FADA140-5EDE-484A-88C1-D18C3907CD5F}" type="presParOf" srcId="{33024065-3CF4-41FA-BF58-02D91B002874}" destId="{B415CCAE-0B7C-4966-96D3-7B7A706AD92C}" srcOrd="1" destOrd="0" presId="urn:microsoft.com/office/officeart/2005/8/layout/hierarchy6"/>
    <dgm:cxn modelId="{8E5F3894-9923-954D-8E54-66BA986EA118}" type="presParOf" srcId="{B415CCAE-0B7C-4966-96D3-7B7A706AD92C}" destId="{AB46952E-84A3-44F1-AE52-954198CF0AB4}" srcOrd="0" destOrd="0" presId="urn:microsoft.com/office/officeart/2005/8/layout/hierarchy6"/>
    <dgm:cxn modelId="{9AAAA40D-6139-3548-96F6-98CE3ACD1329}" type="presParOf" srcId="{B415CCAE-0B7C-4966-96D3-7B7A706AD92C}" destId="{9ECFF32D-9559-4139-9671-1B0F13E75429}" srcOrd="1" destOrd="0" presId="urn:microsoft.com/office/officeart/2005/8/layout/hierarchy6"/>
    <dgm:cxn modelId="{AA68BA03-E22B-AC4E-8E6C-8C016F6F6668}" type="presParOf" srcId="{9ECFF32D-9559-4139-9671-1B0F13E75429}" destId="{77064F46-DABC-45D7-ABA1-92D8B2391FA4}" srcOrd="0" destOrd="0" presId="urn:microsoft.com/office/officeart/2005/8/layout/hierarchy6"/>
    <dgm:cxn modelId="{A33D17B2-827E-5F4C-9E13-AF8166B7AAE6}" type="presParOf" srcId="{9ECFF32D-9559-4139-9671-1B0F13E75429}" destId="{811D5752-24C6-4E43-A2E2-4964A171BEF7}" srcOrd="1" destOrd="0" presId="urn:microsoft.com/office/officeart/2005/8/layout/hierarchy6"/>
    <dgm:cxn modelId="{2F15D88D-D7AC-3A48-9C0B-B99AB8D0E196}" type="presParOf" srcId="{811D5752-24C6-4E43-A2E2-4964A171BEF7}" destId="{4F2CE02C-5124-4A47-840C-B9CC19C8E47A}" srcOrd="0" destOrd="0" presId="urn:microsoft.com/office/officeart/2005/8/layout/hierarchy6"/>
    <dgm:cxn modelId="{7144F436-0011-1C41-B74A-281478CF48DF}" type="presParOf" srcId="{811D5752-24C6-4E43-A2E2-4964A171BEF7}" destId="{4490D6A6-BBAE-4C68-8E6D-B478F4E1058E}" srcOrd="1" destOrd="0" presId="urn:microsoft.com/office/officeart/2005/8/layout/hierarchy6"/>
    <dgm:cxn modelId="{D882E607-0D3A-B540-BDFB-5A74F01C3852}" type="presParOf" srcId="{9ECFF32D-9559-4139-9671-1B0F13E75429}" destId="{594DE79F-0C8B-4B0F-AAFD-EC25CF1C8D4F}" srcOrd="2" destOrd="0" presId="urn:microsoft.com/office/officeart/2005/8/layout/hierarchy6"/>
    <dgm:cxn modelId="{1CFB0585-1F3C-1B4F-9DEF-0C2B3F4C5CF3}" type="presParOf" srcId="{9ECFF32D-9559-4139-9671-1B0F13E75429}" destId="{56331004-9E5D-4E48-83C4-FF03F6331D50}" srcOrd="3" destOrd="0" presId="urn:microsoft.com/office/officeart/2005/8/layout/hierarchy6"/>
    <dgm:cxn modelId="{72A09056-EF63-A349-9581-ED11A1A07E0E}" type="presParOf" srcId="{56331004-9E5D-4E48-83C4-FF03F6331D50}" destId="{42090E21-F063-4F0E-9DE9-FF93F9D883C8}" srcOrd="0" destOrd="0" presId="urn:microsoft.com/office/officeart/2005/8/layout/hierarchy6"/>
    <dgm:cxn modelId="{6239EE54-44F5-9D48-BBFA-D628970FEDD3}" type="presParOf" srcId="{56331004-9E5D-4E48-83C4-FF03F6331D50}" destId="{18D874A3-6C2F-47E4-86AB-38D778D492F6}" srcOrd="1" destOrd="0" presId="urn:microsoft.com/office/officeart/2005/8/layout/hierarchy6"/>
    <dgm:cxn modelId="{9EAB2995-4635-B343-9A80-72B001484D59}" type="presParOf" srcId="{9ECFF32D-9559-4139-9671-1B0F13E75429}" destId="{42F22EF5-3224-4DF1-B259-A0F8E9DD2FF2}" srcOrd="4" destOrd="0" presId="urn:microsoft.com/office/officeart/2005/8/layout/hierarchy6"/>
    <dgm:cxn modelId="{A7BEB4A3-4DAD-7A41-9A08-25607D790ACA}" type="presParOf" srcId="{9ECFF32D-9559-4139-9671-1B0F13E75429}" destId="{B87FF453-8FF9-43D1-AC55-16EDB5C216DC}" srcOrd="5" destOrd="0" presId="urn:microsoft.com/office/officeart/2005/8/layout/hierarchy6"/>
    <dgm:cxn modelId="{34262E84-E31D-2F4E-92BE-4D1063EA82AE}" type="presParOf" srcId="{B87FF453-8FF9-43D1-AC55-16EDB5C216DC}" destId="{1D593729-09AB-48E9-A18F-1A445D2893B0}" srcOrd="0" destOrd="0" presId="urn:microsoft.com/office/officeart/2005/8/layout/hierarchy6"/>
    <dgm:cxn modelId="{1B0FEFB3-D43F-2445-ACC9-CAA16FF5C70F}" type="presParOf" srcId="{B87FF453-8FF9-43D1-AC55-16EDB5C216DC}" destId="{9A279C5D-FC67-4393-95A6-0F10DB21DABA}" srcOrd="1" destOrd="0" presId="urn:microsoft.com/office/officeart/2005/8/layout/hierarchy6"/>
    <dgm:cxn modelId="{FB5BC6CB-F35D-784A-9CF7-C5AEEB55E114}" type="presParOf" srcId="{33024065-3CF4-41FA-BF58-02D91B002874}" destId="{514DF122-A6CE-448F-9BFF-969E5DC44C7D}" srcOrd="2" destOrd="0" presId="urn:microsoft.com/office/officeart/2005/8/layout/hierarchy6"/>
    <dgm:cxn modelId="{1FD523D4-24D4-E946-B555-29ADDAA7C2B2}" type="presParOf" srcId="{33024065-3CF4-41FA-BF58-02D91B002874}" destId="{6E63A491-F1CC-48B0-8269-A7045C666188}" srcOrd="3" destOrd="0" presId="urn:microsoft.com/office/officeart/2005/8/layout/hierarchy6"/>
    <dgm:cxn modelId="{E69E22F1-A9B6-0E44-802E-A87FBBB4EAB2}" type="presParOf" srcId="{6E63A491-F1CC-48B0-8269-A7045C666188}" destId="{0918C393-869C-404B-98F1-348215A3D19D}" srcOrd="0" destOrd="0" presId="urn:microsoft.com/office/officeart/2005/8/layout/hierarchy6"/>
    <dgm:cxn modelId="{5A491CA2-4B69-F543-A3C4-3BFDC6936400}" type="presParOf" srcId="{6E63A491-F1CC-48B0-8269-A7045C666188}" destId="{72367005-8810-4C9C-B9D6-CE80ABFB3A92}" srcOrd="1" destOrd="0" presId="urn:microsoft.com/office/officeart/2005/8/layout/hierarchy6"/>
    <dgm:cxn modelId="{557E3C05-1024-934D-9676-EB8E1D662210}" type="presParOf" srcId="{72367005-8810-4C9C-B9D6-CE80ABFB3A92}" destId="{29E63F79-A59C-4122-B7C9-C4E72785A9BD}" srcOrd="0" destOrd="0" presId="urn:microsoft.com/office/officeart/2005/8/layout/hierarchy6"/>
    <dgm:cxn modelId="{A07958A2-3CEF-F14D-89A2-199591A661CE}" type="presParOf" srcId="{72367005-8810-4C9C-B9D6-CE80ABFB3A92}" destId="{68A38437-AAB5-4FA2-8D45-EF1F439E28AD}" srcOrd="1" destOrd="0" presId="urn:microsoft.com/office/officeart/2005/8/layout/hierarchy6"/>
    <dgm:cxn modelId="{F19873D0-D46A-2B4C-84AF-2B49F2E02176}" type="presParOf" srcId="{68A38437-AAB5-4FA2-8D45-EF1F439E28AD}" destId="{B65E0A29-7D7E-43D9-AFAC-1B9AA5CB8F01}" srcOrd="0" destOrd="0" presId="urn:microsoft.com/office/officeart/2005/8/layout/hierarchy6"/>
    <dgm:cxn modelId="{B644B1B3-18ED-D149-9885-92BB44DCC527}" type="presParOf" srcId="{68A38437-AAB5-4FA2-8D45-EF1F439E28AD}" destId="{2DE1D83A-6E1A-4A59-A064-BB41AFDA8A9A}" srcOrd="1" destOrd="0" presId="urn:microsoft.com/office/officeart/2005/8/layout/hierarchy6"/>
    <dgm:cxn modelId="{35EB8706-A345-DF4C-94CA-B4CD1444D374}" type="presParOf" srcId="{72367005-8810-4C9C-B9D6-CE80ABFB3A92}" destId="{A0C14CC5-DB2A-4913-B957-F5F8D2C5D6FD}" srcOrd="2" destOrd="0" presId="urn:microsoft.com/office/officeart/2005/8/layout/hierarchy6"/>
    <dgm:cxn modelId="{25DD3F70-19F8-844A-A319-4A7F7659BDFD}" type="presParOf" srcId="{72367005-8810-4C9C-B9D6-CE80ABFB3A92}" destId="{5C54379D-C99E-4BE7-9EA1-2176C542B9CD}" srcOrd="3" destOrd="0" presId="urn:microsoft.com/office/officeart/2005/8/layout/hierarchy6"/>
    <dgm:cxn modelId="{1869D8EE-D834-5441-9272-606B31EC418E}" type="presParOf" srcId="{5C54379D-C99E-4BE7-9EA1-2176C542B9CD}" destId="{B0363412-9C7A-427A-AB7D-420466AC0C6D}" srcOrd="0" destOrd="0" presId="urn:microsoft.com/office/officeart/2005/8/layout/hierarchy6"/>
    <dgm:cxn modelId="{7ED3234D-85AE-E643-992B-043EEF6D9246}" type="presParOf" srcId="{5C54379D-C99E-4BE7-9EA1-2176C542B9CD}" destId="{B7CDB763-31C8-4A61-81AC-B0AA41FF79E7}" srcOrd="1" destOrd="0" presId="urn:microsoft.com/office/officeart/2005/8/layout/hierarchy6"/>
    <dgm:cxn modelId="{F0584A23-7787-0840-99A1-1DE4036CBCC1}" type="presParOf" srcId="{72367005-8810-4C9C-B9D6-CE80ABFB3A92}" destId="{257383C8-B24F-46FD-AF7A-3F13CB183D67}" srcOrd="4" destOrd="0" presId="urn:microsoft.com/office/officeart/2005/8/layout/hierarchy6"/>
    <dgm:cxn modelId="{DCB6DC70-4CD0-B04F-9779-98C02B18CE0F}" type="presParOf" srcId="{72367005-8810-4C9C-B9D6-CE80ABFB3A92}" destId="{3A43C09E-6556-4009-83E8-E80E5AD6AF88}" srcOrd="5" destOrd="0" presId="urn:microsoft.com/office/officeart/2005/8/layout/hierarchy6"/>
    <dgm:cxn modelId="{9E0B9DD8-F5C1-E047-8661-87431AE94EAC}" type="presParOf" srcId="{3A43C09E-6556-4009-83E8-E80E5AD6AF88}" destId="{5EC3E087-A3DA-4BD3-B87B-01870BF63D99}" srcOrd="0" destOrd="0" presId="urn:microsoft.com/office/officeart/2005/8/layout/hierarchy6"/>
    <dgm:cxn modelId="{F9782778-502C-DE4E-ABC6-A046848B4564}" type="presParOf" srcId="{3A43C09E-6556-4009-83E8-E80E5AD6AF88}" destId="{26FBC7D5-F05B-40A2-8964-09D0347E20B8}" srcOrd="1" destOrd="0" presId="urn:microsoft.com/office/officeart/2005/8/layout/hierarchy6"/>
    <dgm:cxn modelId="{82148642-A4D6-5540-9F6F-19E8105E03C1}" type="presParOf" srcId="{33024065-3CF4-41FA-BF58-02D91B002874}" destId="{8CE7B1A6-306B-43CB-833B-232913922028}" srcOrd="4" destOrd="0" presId="urn:microsoft.com/office/officeart/2005/8/layout/hierarchy6"/>
    <dgm:cxn modelId="{0DC928FD-4F99-1145-B806-5E8F4DB11F9C}" type="presParOf" srcId="{33024065-3CF4-41FA-BF58-02D91B002874}" destId="{1C517D52-AB65-43A4-9840-04B7B1AE8B31}" srcOrd="5" destOrd="0" presId="urn:microsoft.com/office/officeart/2005/8/layout/hierarchy6"/>
    <dgm:cxn modelId="{934D2DA6-DB72-A74C-AA7C-D0DB66407089}" type="presParOf" srcId="{1C517D52-AB65-43A4-9840-04B7B1AE8B31}" destId="{D2CE56E1-F038-4AB6-9C89-350AA4B79F9D}" srcOrd="0" destOrd="0" presId="urn:microsoft.com/office/officeart/2005/8/layout/hierarchy6"/>
    <dgm:cxn modelId="{955F616D-4992-6C47-9372-FAE240685C89}" type="presParOf" srcId="{1C517D52-AB65-43A4-9840-04B7B1AE8B31}" destId="{34F44FC4-6792-435D-9F18-55AE4D78BE37}" srcOrd="1" destOrd="0" presId="urn:microsoft.com/office/officeart/2005/8/layout/hierarchy6"/>
    <dgm:cxn modelId="{85FDCEC7-43AA-FB40-BFC1-95640DAB1A93}" type="presParOf" srcId="{34F44FC4-6792-435D-9F18-55AE4D78BE37}" destId="{E73CC04E-AD8E-4FD0-B860-81B90F7A65B6}" srcOrd="0" destOrd="0" presId="urn:microsoft.com/office/officeart/2005/8/layout/hierarchy6"/>
    <dgm:cxn modelId="{DAA2D689-6128-8B46-A9D8-73B779D32A7D}" type="presParOf" srcId="{34F44FC4-6792-435D-9F18-55AE4D78BE37}" destId="{6B6ACC91-AD1D-47B1-B358-5E00681C7952}" srcOrd="1" destOrd="0" presId="urn:microsoft.com/office/officeart/2005/8/layout/hierarchy6"/>
    <dgm:cxn modelId="{438CC073-BF94-454A-8F72-DED0A2A2B1D6}" type="presParOf" srcId="{6B6ACC91-AD1D-47B1-B358-5E00681C7952}" destId="{A0393D72-D5F0-45F6-99DC-389FBEF0D1F0}" srcOrd="0" destOrd="0" presId="urn:microsoft.com/office/officeart/2005/8/layout/hierarchy6"/>
    <dgm:cxn modelId="{CF65FF96-E227-8440-BBEC-FFB0A6525C87}" type="presParOf" srcId="{6B6ACC91-AD1D-47B1-B358-5E00681C7952}" destId="{DF88CDD8-9FC8-49A4-8286-929C0F6553FC}" srcOrd="1" destOrd="0" presId="urn:microsoft.com/office/officeart/2005/8/layout/hierarchy6"/>
    <dgm:cxn modelId="{79EC1DFE-97FE-A14D-8B41-D83BF4310F76}" type="presParOf" srcId="{34F44FC4-6792-435D-9F18-55AE4D78BE37}" destId="{37067BAD-9E69-461A-A6E0-25EE26BD700A}" srcOrd="2" destOrd="0" presId="urn:microsoft.com/office/officeart/2005/8/layout/hierarchy6"/>
    <dgm:cxn modelId="{C187FD7A-75BA-9C4E-A278-7D142AEE40F6}" type="presParOf" srcId="{34F44FC4-6792-435D-9F18-55AE4D78BE37}" destId="{A9EB57C8-A84A-4563-ABE7-9F16537D1181}" srcOrd="3" destOrd="0" presId="urn:microsoft.com/office/officeart/2005/8/layout/hierarchy6"/>
    <dgm:cxn modelId="{0305BCCE-98A4-6E49-9E48-C35BF959976F}" type="presParOf" srcId="{A9EB57C8-A84A-4563-ABE7-9F16537D1181}" destId="{4C679D83-21DA-4890-A0BD-5DF0D3225C0F}" srcOrd="0" destOrd="0" presId="urn:microsoft.com/office/officeart/2005/8/layout/hierarchy6"/>
    <dgm:cxn modelId="{9E3D89A0-50D5-F248-B2F3-61DC2C260EFF}" type="presParOf" srcId="{A9EB57C8-A84A-4563-ABE7-9F16537D1181}" destId="{B842020A-A0E9-4997-BFC8-2BF379334C7B}" srcOrd="1" destOrd="0" presId="urn:microsoft.com/office/officeart/2005/8/layout/hierarchy6"/>
    <dgm:cxn modelId="{83262D1D-0FB6-2E4A-BFA9-24B41AEBC66B}" type="presParOf" srcId="{34F44FC4-6792-435D-9F18-55AE4D78BE37}" destId="{42393560-7BB0-43CD-858A-05E898FE3A72}" srcOrd="4" destOrd="0" presId="urn:microsoft.com/office/officeart/2005/8/layout/hierarchy6"/>
    <dgm:cxn modelId="{0C90FC7D-7824-CD47-886F-7CB7CDF6FB97}" type="presParOf" srcId="{34F44FC4-6792-435D-9F18-55AE4D78BE37}" destId="{29C29990-4356-4F25-9F58-F492BB7BF10E}" srcOrd="5" destOrd="0" presId="urn:microsoft.com/office/officeart/2005/8/layout/hierarchy6"/>
    <dgm:cxn modelId="{1E70C69E-170E-0745-A50E-73E0299DB61D}" type="presParOf" srcId="{29C29990-4356-4F25-9F58-F492BB7BF10E}" destId="{510AF9BB-9049-411C-B8B0-BFCA307F2413}" srcOrd="0" destOrd="0" presId="urn:microsoft.com/office/officeart/2005/8/layout/hierarchy6"/>
    <dgm:cxn modelId="{9DD67AA8-B800-4841-A8CE-07BA453E7D9C}" type="presParOf" srcId="{29C29990-4356-4F25-9F58-F492BB7BF10E}" destId="{B89C7E0F-DA55-4F3B-8D9F-19AEDF48BBCF}" srcOrd="1" destOrd="0" presId="urn:microsoft.com/office/officeart/2005/8/layout/hierarchy6"/>
    <dgm:cxn modelId="{0EB2A046-92FC-48B0-887C-7C33CE2D6FE5}" type="presParOf" srcId="{F6F8CF20-570C-4F5C-B2E3-27119605459F}" destId="{C8BBEC73-A56E-42E3-B9B7-6ACA15DD71A3}" srcOrd="2" destOrd="0" presId="urn:microsoft.com/office/officeart/2005/8/layout/hierarchy6"/>
    <dgm:cxn modelId="{0DCE40CF-9F7F-49F4-951C-8A87C7F985D4}" type="presParOf" srcId="{F6F8CF20-570C-4F5C-B2E3-27119605459F}" destId="{ED97FF23-B090-44EE-9B40-AB2AADA6CCBA}" srcOrd="3" destOrd="0" presId="urn:microsoft.com/office/officeart/2005/8/layout/hierarchy6"/>
    <dgm:cxn modelId="{C358D64E-7131-4D40-8FBC-5A580D29109B}" type="presParOf" srcId="{ED97FF23-B090-44EE-9B40-AB2AADA6CCBA}" destId="{48767619-A417-4059-861A-64556E318EB6}" srcOrd="0" destOrd="0" presId="urn:microsoft.com/office/officeart/2005/8/layout/hierarchy6"/>
    <dgm:cxn modelId="{28C96262-DE0A-4322-A4E9-CF7747987752}" type="presParOf" srcId="{ED97FF23-B090-44EE-9B40-AB2AADA6CCBA}" destId="{E79A123A-FF09-403C-BB27-EF81A5ACDA4B}" srcOrd="1" destOrd="0" presId="urn:microsoft.com/office/officeart/2005/8/layout/hierarchy6"/>
    <dgm:cxn modelId="{E50A8873-95B9-B846-BA34-4D02075295E5}" type="presParOf" srcId="{BBF3E251-7A01-459B-A890-761F955E53D6}" destId="{844D2262-62E6-4A89-8D21-8402EFFFC4B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18452-356B-42F0-BE12-0006EE92DA20}">
      <dsp:nvSpPr>
        <dsp:cNvPr id="0" name=""/>
        <dsp:cNvSpPr/>
      </dsp:nvSpPr>
      <dsp:spPr>
        <a:xfrm>
          <a:off x="2655406" y="800185"/>
          <a:ext cx="3541889" cy="79961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Owner: CHRIST                                                                                                                                                              1st Beneficiaries: PEOPLE OUTSIDE                          2nd Beneficiaries: PEOPLE INSIDE </a:t>
          </a:r>
        </a:p>
      </dsp:txBody>
      <dsp:txXfrm>
        <a:off x="2678826" y="823605"/>
        <a:ext cx="3495049" cy="752778"/>
      </dsp:txXfrm>
    </dsp:sp>
    <dsp:sp modelId="{148A5A1F-8E31-4BCF-B080-754B61651C37}">
      <dsp:nvSpPr>
        <dsp:cNvPr id="0" name=""/>
        <dsp:cNvSpPr/>
      </dsp:nvSpPr>
      <dsp:spPr>
        <a:xfrm>
          <a:off x="4426350" y="1599803"/>
          <a:ext cx="677776" cy="232922"/>
        </a:xfrm>
        <a:custGeom>
          <a:avLst/>
          <a:gdLst/>
          <a:ahLst/>
          <a:cxnLst/>
          <a:rect l="0" t="0" r="0" b="0"/>
          <a:pathLst>
            <a:path>
              <a:moveTo>
                <a:pt x="0" y="0"/>
              </a:moveTo>
              <a:lnTo>
                <a:pt x="0" y="116461"/>
              </a:lnTo>
              <a:lnTo>
                <a:pt x="677776" y="116461"/>
              </a:lnTo>
              <a:lnTo>
                <a:pt x="677776" y="23292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22CAC9-5CAB-4D4D-964E-61B597910D16}">
      <dsp:nvSpPr>
        <dsp:cNvPr id="0" name=""/>
        <dsp:cNvSpPr/>
      </dsp:nvSpPr>
      <dsp:spPr>
        <a:xfrm>
          <a:off x="3985298" y="1832726"/>
          <a:ext cx="2237659" cy="59828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Player:  THE BOARD                                                                                                         Position: GOVERNANCE </a:t>
          </a:r>
        </a:p>
      </dsp:txBody>
      <dsp:txXfrm>
        <a:off x="4002821" y="1850249"/>
        <a:ext cx="2202613" cy="563236"/>
      </dsp:txXfrm>
    </dsp:sp>
    <dsp:sp modelId="{2F6CB11A-0240-4887-B645-0B5E98B5E6DC}">
      <dsp:nvSpPr>
        <dsp:cNvPr id="0" name=""/>
        <dsp:cNvSpPr/>
      </dsp:nvSpPr>
      <dsp:spPr>
        <a:xfrm>
          <a:off x="4400730" y="2431008"/>
          <a:ext cx="703396" cy="173206"/>
        </a:xfrm>
        <a:custGeom>
          <a:avLst/>
          <a:gdLst/>
          <a:ahLst/>
          <a:cxnLst/>
          <a:rect l="0" t="0" r="0" b="0"/>
          <a:pathLst>
            <a:path>
              <a:moveTo>
                <a:pt x="703396" y="0"/>
              </a:moveTo>
              <a:lnTo>
                <a:pt x="703396" y="86603"/>
              </a:lnTo>
              <a:lnTo>
                <a:pt x="0" y="86603"/>
              </a:lnTo>
              <a:lnTo>
                <a:pt x="0" y="17320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7D2656-AEF3-497C-BED0-5B166DD9A4BF}">
      <dsp:nvSpPr>
        <dsp:cNvPr id="0" name=""/>
        <dsp:cNvSpPr/>
      </dsp:nvSpPr>
      <dsp:spPr>
        <a:xfrm>
          <a:off x="3274386" y="2604214"/>
          <a:ext cx="2252688" cy="6723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Player:  THE PASTOR                                                                          Position: LEADERSHIP </a:t>
          </a:r>
        </a:p>
      </dsp:txBody>
      <dsp:txXfrm>
        <a:off x="3294080" y="2623908"/>
        <a:ext cx="2213300" cy="633001"/>
      </dsp:txXfrm>
    </dsp:sp>
    <dsp:sp modelId="{DA2883F1-2DBF-4B4F-8596-CA049633CF1F}">
      <dsp:nvSpPr>
        <dsp:cNvPr id="0" name=""/>
        <dsp:cNvSpPr/>
      </dsp:nvSpPr>
      <dsp:spPr>
        <a:xfrm>
          <a:off x="1442589" y="3276603"/>
          <a:ext cx="2958141" cy="305216"/>
        </a:xfrm>
        <a:custGeom>
          <a:avLst/>
          <a:gdLst/>
          <a:ahLst/>
          <a:cxnLst/>
          <a:rect l="0" t="0" r="0" b="0"/>
          <a:pathLst>
            <a:path>
              <a:moveTo>
                <a:pt x="2958141" y="0"/>
              </a:moveTo>
              <a:lnTo>
                <a:pt x="2958141" y="152608"/>
              </a:lnTo>
              <a:lnTo>
                <a:pt x="0" y="152608"/>
              </a:lnTo>
              <a:lnTo>
                <a:pt x="0" y="30521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46952E-84A3-44F1-AE52-954198CF0AB4}">
      <dsp:nvSpPr>
        <dsp:cNvPr id="0" name=""/>
        <dsp:cNvSpPr/>
      </dsp:nvSpPr>
      <dsp:spPr>
        <a:xfrm>
          <a:off x="125953" y="3581820"/>
          <a:ext cx="2633273" cy="52798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Player:  STAFF/TEAM LEADER</a:t>
          </a:r>
        </a:p>
        <a:p>
          <a:pPr lvl="0" algn="ctr" defTabSz="533400">
            <a:lnSpc>
              <a:spcPct val="90000"/>
            </a:lnSpc>
            <a:spcBef>
              <a:spcPct val="0"/>
            </a:spcBef>
            <a:spcAft>
              <a:spcPct val="35000"/>
            </a:spcAft>
          </a:pPr>
          <a:r>
            <a:rPr lang="en-US" sz="1200" b="1" kern="1200" dirty="0"/>
            <a:t>Position:  MANAGEMENT</a:t>
          </a:r>
        </a:p>
      </dsp:txBody>
      <dsp:txXfrm>
        <a:off x="141417" y="3597284"/>
        <a:ext cx="2602345" cy="497060"/>
      </dsp:txXfrm>
    </dsp:sp>
    <dsp:sp modelId="{77064F46-DABC-45D7-ABA1-92D8B2391FA4}">
      <dsp:nvSpPr>
        <dsp:cNvPr id="0" name=""/>
        <dsp:cNvSpPr/>
      </dsp:nvSpPr>
      <dsp:spPr>
        <a:xfrm>
          <a:off x="384289" y="4109808"/>
          <a:ext cx="1058300" cy="284599"/>
        </a:xfrm>
        <a:custGeom>
          <a:avLst/>
          <a:gdLst/>
          <a:ahLst/>
          <a:cxnLst/>
          <a:rect l="0" t="0" r="0" b="0"/>
          <a:pathLst>
            <a:path>
              <a:moveTo>
                <a:pt x="1058300" y="0"/>
              </a:moveTo>
              <a:lnTo>
                <a:pt x="1058300" y="142299"/>
              </a:lnTo>
              <a:lnTo>
                <a:pt x="0" y="142299"/>
              </a:lnTo>
              <a:lnTo>
                <a:pt x="0" y="28459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2CE02C-5124-4A47-840C-B9CC19C8E47A}">
      <dsp:nvSpPr>
        <dsp:cNvPr id="0" name=""/>
        <dsp:cNvSpPr/>
      </dsp:nvSpPr>
      <dsp:spPr>
        <a:xfrm>
          <a:off x="3605" y="4394408"/>
          <a:ext cx="761367" cy="5075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Ministry Team</a:t>
          </a:r>
        </a:p>
      </dsp:txBody>
      <dsp:txXfrm>
        <a:off x="18471" y="4409274"/>
        <a:ext cx="731635" cy="477846"/>
      </dsp:txXfrm>
    </dsp:sp>
    <dsp:sp modelId="{594DE79F-0C8B-4B0F-AAFD-EC25CF1C8D4F}">
      <dsp:nvSpPr>
        <dsp:cNvPr id="0" name=""/>
        <dsp:cNvSpPr/>
      </dsp:nvSpPr>
      <dsp:spPr>
        <a:xfrm>
          <a:off x="1328346" y="4109808"/>
          <a:ext cx="91440" cy="284599"/>
        </a:xfrm>
        <a:custGeom>
          <a:avLst/>
          <a:gdLst/>
          <a:ahLst/>
          <a:cxnLst/>
          <a:rect l="0" t="0" r="0" b="0"/>
          <a:pathLst>
            <a:path>
              <a:moveTo>
                <a:pt x="114243" y="0"/>
              </a:moveTo>
              <a:lnTo>
                <a:pt x="114243" y="142299"/>
              </a:lnTo>
              <a:lnTo>
                <a:pt x="45720" y="142299"/>
              </a:lnTo>
              <a:lnTo>
                <a:pt x="45720" y="28459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90E21-F063-4F0E-9DE9-FF93F9D883C8}">
      <dsp:nvSpPr>
        <dsp:cNvPr id="0" name=""/>
        <dsp:cNvSpPr/>
      </dsp:nvSpPr>
      <dsp:spPr>
        <a:xfrm>
          <a:off x="993383" y="4394408"/>
          <a:ext cx="761367" cy="5075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Ministry Team</a:t>
          </a:r>
        </a:p>
      </dsp:txBody>
      <dsp:txXfrm>
        <a:off x="1008249" y="4409274"/>
        <a:ext cx="731635" cy="477846"/>
      </dsp:txXfrm>
    </dsp:sp>
    <dsp:sp modelId="{42F22EF5-3224-4DF1-B259-A0F8E9DD2FF2}">
      <dsp:nvSpPr>
        <dsp:cNvPr id="0" name=""/>
        <dsp:cNvSpPr/>
      </dsp:nvSpPr>
      <dsp:spPr>
        <a:xfrm>
          <a:off x="1442589" y="4109808"/>
          <a:ext cx="921254" cy="284599"/>
        </a:xfrm>
        <a:custGeom>
          <a:avLst/>
          <a:gdLst/>
          <a:ahLst/>
          <a:cxnLst/>
          <a:rect l="0" t="0" r="0" b="0"/>
          <a:pathLst>
            <a:path>
              <a:moveTo>
                <a:pt x="0" y="0"/>
              </a:moveTo>
              <a:lnTo>
                <a:pt x="0" y="142299"/>
              </a:lnTo>
              <a:lnTo>
                <a:pt x="921254" y="142299"/>
              </a:lnTo>
              <a:lnTo>
                <a:pt x="921254" y="28459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93729-09AB-48E9-A18F-1A445D2893B0}">
      <dsp:nvSpPr>
        <dsp:cNvPr id="0" name=""/>
        <dsp:cNvSpPr/>
      </dsp:nvSpPr>
      <dsp:spPr>
        <a:xfrm>
          <a:off x="1983160" y="4394408"/>
          <a:ext cx="761367" cy="5075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Ministry Team</a:t>
          </a:r>
        </a:p>
      </dsp:txBody>
      <dsp:txXfrm>
        <a:off x="1998026" y="4409274"/>
        <a:ext cx="731635" cy="477846"/>
      </dsp:txXfrm>
    </dsp:sp>
    <dsp:sp modelId="{514DF122-A6CE-448F-9BFF-969E5DC44C7D}">
      <dsp:nvSpPr>
        <dsp:cNvPr id="0" name=""/>
        <dsp:cNvSpPr/>
      </dsp:nvSpPr>
      <dsp:spPr>
        <a:xfrm>
          <a:off x="4329733" y="3276603"/>
          <a:ext cx="91440" cy="331732"/>
        </a:xfrm>
        <a:custGeom>
          <a:avLst/>
          <a:gdLst/>
          <a:ahLst/>
          <a:cxnLst/>
          <a:rect l="0" t="0" r="0" b="0"/>
          <a:pathLst>
            <a:path>
              <a:moveTo>
                <a:pt x="70997" y="0"/>
              </a:moveTo>
              <a:lnTo>
                <a:pt x="70997" y="165866"/>
              </a:lnTo>
              <a:lnTo>
                <a:pt x="45720" y="165866"/>
              </a:lnTo>
              <a:lnTo>
                <a:pt x="45720" y="33173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18C393-869C-404B-98F1-348215A3D19D}">
      <dsp:nvSpPr>
        <dsp:cNvPr id="0" name=""/>
        <dsp:cNvSpPr/>
      </dsp:nvSpPr>
      <dsp:spPr>
        <a:xfrm>
          <a:off x="3039356" y="3608336"/>
          <a:ext cx="2672194" cy="53797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Player:  STAFF/TEAM LEADER                                                                     Position:  MANAGEMENT</a:t>
          </a:r>
        </a:p>
      </dsp:txBody>
      <dsp:txXfrm>
        <a:off x="3055113" y="3624093"/>
        <a:ext cx="2640680" cy="506458"/>
      </dsp:txXfrm>
    </dsp:sp>
    <dsp:sp modelId="{29E63F79-A59C-4122-B7C9-C4E72785A9BD}">
      <dsp:nvSpPr>
        <dsp:cNvPr id="0" name=""/>
        <dsp:cNvSpPr/>
      </dsp:nvSpPr>
      <dsp:spPr>
        <a:xfrm>
          <a:off x="3353622" y="4146308"/>
          <a:ext cx="1021831" cy="258083"/>
        </a:xfrm>
        <a:custGeom>
          <a:avLst/>
          <a:gdLst/>
          <a:ahLst/>
          <a:cxnLst/>
          <a:rect l="0" t="0" r="0" b="0"/>
          <a:pathLst>
            <a:path>
              <a:moveTo>
                <a:pt x="1021831" y="0"/>
              </a:moveTo>
              <a:lnTo>
                <a:pt x="1021831" y="129041"/>
              </a:lnTo>
              <a:lnTo>
                <a:pt x="0" y="129041"/>
              </a:lnTo>
              <a:lnTo>
                <a:pt x="0" y="25808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5E0A29-7D7E-43D9-AFAC-1B9AA5CB8F01}">
      <dsp:nvSpPr>
        <dsp:cNvPr id="0" name=""/>
        <dsp:cNvSpPr/>
      </dsp:nvSpPr>
      <dsp:spPr>
        <a:xfrm>
          <a:off x="2972938" y="4404392"/>
          <a:ext cx="761367" cy="5075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Ministry Team</a:t>
          </a:r>
        </a:p>
      </dsp:txBody>
      <dsp:txXfrm>
        <a:off x="2987804" y="4419258"/>
        <a:ext cx="731635" cy="477846"/>
      </dsp:txXfrm>
    </dsp:sp>
    <dsp:sp modelId="{A0C14CC5-DB2A-4913-B957-F5F8D2C5D6FD}">
      <dsp:nvSpPr>
        <dsp:cNvPr id="0" name=""/>
        <dsp:cNvSpPr/>
      </dsp:nvSpPr>
      <dsp:spPr>
        <a:xfrm>
          <a:off x="4297680" y="4146308"/>
          <a:ext cx="91440" cy="258083"/>
        </a:xfrm>
        <a:custGeom>
          <a:avLst/>
          <a:gdLst/>
          <a:ahLst/>
          <a:cxnLst/>
          <a:rect l="0" t="0" r="0" b="0"/>
          <a:pathLst>
            <a:path>
              <a:moveTo>
                <a:pt x="77773" y="0"/>
              </a:moveTo>
              <a:lnTo>
                <a:pt x="77773" y="129041"/>
              </a:lnTo>
              <a:lnTo>
                <a:pt x="45720" y="129041"/>
              </a:lnTo>
              <a:lnTo>
                <a:pt x="45720" y="25808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63412-9C7A-427A-AB7D-420466AC0C6D}">
      <dsp:nvSpPr>
        <dsp:cNvPr id="0" name=""/>
        <dsp:cNvSpPr/>
      </dsp:nvSpPr>
      <dsp:spPr>
        <a:xfrm>
          <a:off x="3962716" y="4404392"/>
          <a:ext cx="761367" cy="5075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Ministry Team</a:t>
          </a:r>
        </a:p>
      </dsp:txBody>
      <dsp:txXfrm>
        <a:off x="3977582" y="4419258"/>
        <a:ext cx="731635" cy="477846"/>
      </dsp:txXfrm>
    </dsp:sp>
    <dsp:sp modelId="{257383C8-B24F-46FD-AF7A-3F13CB183D67}">
      <dsp:nvSpPr>
        <dsp:cNvPr id="0" name=""/>
        <dsp:cNvSpPr/>
      </dsp:nvSpPr>
      <dsp:spPr>
        <a:xfrm>
          <a:off x="4375453" y="4146308"/>
          <a:ext cx="957724" cy="258083"/>
        </a:xfrm>
        <a:custGeom>
          <a:avLst/>
          <a:gdLst/>
          <a:ahLst/>
          <a:cxnLst/>
          <a:rect l="0" t="0" r="0" b="0"/>
          <a:pathLst>
            <a:path>
              <a:moveTo>
                <a:pt x="0" y="0"/>
              </a:moveTo>
              <a:lnTo>
                <a:pt x="0" y="129041"/>
              </a:lnTo>
              <a:lnTo>
                <a:pt x="957724" y="129041"/>
              </a:lnTo>
              <a:lnTo>
                <a:pt x="957724" y="25808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C3E087-A3DA-4BD3-B87B-01870BF63D99}">
      <dsp:nvSpPr>
        <dsp:cNvPr id="0" name=""/>
        <dsp:cNvSpPr/>
      </dsp:nvSpPr>
      <dsp:spPr>
        <a:xfrm>
          <a:off x="4952493" y="4404392"/>
          <a:ext cx="761367" cy="5075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Ministry Team</a:t>
          </a:r>
        </a:p>
      </dsp:txBody>
      <dsp:txXfrm>
        <a:off x="4967359" y="4419258"/>
        <a:ext cx="731635" cy="477846"/>
      </dsp:txXfrm>
    </dsp:sp>
    <dsp:sp modelId="{8CE7B1A6-306B-43CB-833B-232913922028}">
      <dsp:nvSpPr>
        <dsp:cNvPr id="0" name=""/>
        <dsp:cNvSpPr/>
      </dsp:nvSpPr>
      <dsp:spPr>
        <a:xfrm>
          <a:off x="4400730" y="3276603"/>
          <a:ext cx="2934226" cy="334905"/>
        </a:xfrm>
        <a:custGeom>
          <a:avLst/>
          <a:gdLst/>
          <a:ahLst/>
          <a:cxnLst/>
          <a:rect l="0" t="0" r="0" b="0"/>
          <a:pathLst>
            <a:path>
              <a:moveTo>
                <a:pt x="0" y="0"/>
              </a:moveTo>
              <a:lnTo>
                <a:pt x="0" y="167452"/>
              </a:lnTo>
              <a:lnTo>
                <a:pt x="2934226" y="167452"/>
              </a:lnTo>
              <a:lnTo>
                <a:pt x="2934226" y="33490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CE56E1-F038-4AB6-9C89-350AA4B79F9D}">
      <dsp:nvSpPr>
        <dsp:cNvPr id="0" name=""/>
        <dsp:cNvSpPr/>
      </dsp:nvSpPr>
      <dsp:spPr>
        <a:xfrm>
          <a:off x="5983115" y="3611509"/>
          <a:ext cx="2703684" cy="53517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                                                                                      </a:t>
          </a:r>
          <a:r>
            <a:rPr lang="en-US" sz="1200" b="1" kern="1200" dirty="0"/>
            <a:t>Player:  STAFF/TEAM LEADER                                                               Position:  MANAGEMENT</a:t>
          </a:r>
        </a:p>
        <a:p>
          <a:pPr lvl="0" algn="ctr" defTabSz="533400">
            <a:lnSpc>
              <a:spcPct val="90000"/>
            </a:lnSpc>
            <a:spcBef>
              <a:spcPct val="0"/>
            </a:spcBef>
            <a:spcAft>
              <a:spcPct val="35000"/>
            </a:spcAft>
          </a:pPr>
          <a:endParaRPr lang="en-US" sz="1200" kern="1200" dirty="0"/>
        </a:p>
      </dsp:txBody>
      <dsp:txXfrm>
        <a:off x="5998790" y="3627184"/>
        <a:ext cx="2672334" cy="503825"/>
      </dsp:txXfrm>
    </dsp:sp>
    <dsp:sp modelId="{E73CC04E-AD8E-4FD0-B860-81B90F7A65B6}">
      <dsp:nvSpPr>
        <dsp:cNvPr id="0" name=""/>
        <dsp:cNvSpPr/>
      </dsp:nvSpPr>
      <dsp:spPr>
        <a:xfrm>
          <a:off x="6322955" y="4146684"/>
          <a:ext cx="1012002" cy="254910"/>
        </a:xfrm>
        <a:custGeom>
          <a:avLst/>
          <a:gdLst/>
          <a:ahLst/>
          <a:cxnLst/>
          <a:rect l="0" t="0" r="0" b="0"/>
          <a:pathLst>
            <a:path>
              <a:moveTo>
                <a:pt x="1012002" y="0"/>
              </a:moveTo>
              <a:lnTo>
                <a:pt x="1012002" y="127455"/>
              </a:lnTo>
              <a:lnTo>
                <a:pt x="0" y="127455"/>
              </a:lnTo>
              <a:lnTo>
                <a:pt x="0" y="25491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93D72-D5F0-45F6-99DC-389FBEF0D1F0}">
      <dsp:nvSpPr>
        <dsp:cNvPr id="0" name=""/>
        <dsp:cNvSpPr/>
      </dsp:nvSpPr>
      <dsp:spPr>
        <a:xfrm>
          <a:off x="5942271" y="4401595"/>
          <a:ext cx="761367" cy="5075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Ministry Team</a:t>
          </a:r>
        </a:p>
      </dsp:txBody>
      <dsp:txXfrm>
        <a:off x="5957137" y="4416461"/>
        <a:ext cx="731635" cy="477846"/>
      </dsp:txXfrm>
    </dsp:sp>
    <dsp:sp modelId="{37067BAD-9E69-461A-A6E0-25EE26BD700A}">
      <dsp:nvSpPr>
        <dsp:cNvPr id="0" name=""/>
        <dsp:cNvSpPr/>
      </dsp:nvSpPr>
      <dsp:spPr>
        <a:xfrm>
          <a:off x="7267013" y="4146684"/>
          <a:ext cx="91440" cy="254910"/>
        </a:xfrm>
        <a:custGeom>
          <a:avLst/>
          <a:gdLst/>
          <a:ahLst/>
          <a:cxnLst/>
          <a:rect l="0" t="0" r="0" b="0"/>
          <a:pathLst>
            <a:path>
              <a:moveTo>
                <a:pt x="67944" y="0"/>
              </a:moveTo>
              <a:lnTo>
                <a:pt x="67944" y="127455"/>
              </a:lnTo>
              <a:lnTo>
                <a:pt x="45720" y="127455"/>
              </a:lnTo>
              <a:lnTo>
                <a:pt x="45720" y="25491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79D83-21DA-4890-A0BD-5DF0D3225C0F}">
      <dsp:nvSpPr>
        <dsp:cNvPr id="0" name=""/>
        <dsp:cNvSpPr/>
      </dsp:nvSpPr>
      <dsp:spPr>
        <a:xfrm>
          <a:off x="6932049" y="4401595"/>
          <a:ext cx="761367" cy="5075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Ministry Team</a:t>
          </a:r>
        </a:p>
      </dsp:txBody>
      <dsp:txXfrm>
        <a:off x="6946915" y="4416461"/>
        <a:ext cx="731635" cy="477846"/>
      </dsp:txXfrm>
    </dsp:sp>
    <dsp:sp modelId="{42393560-7BB0-43CD-858A-05E898FE3A72}">
      <dsp:nvSpPr>
        <dsp:cNvPr id="0" name=""/>
        <dsp:cNvSpPr/>
      </dsp:nvSpPr>
      <dsp:spPr>
        <a:xfrm>
          <a:off x="7334957" y="4146684"/>
          <a:ext cx="967553" cy="254910"/>
        </a:xfrm>
        <a:custGeom>
          <a:avLst/>
          <a:gdLst/>
          <a:ahLst/>
          <a:cxnLst/>
          <a:rect l="0" t="0" r="0" b="0"/>
          <a:pathLst>
            <a:path>
              <a:moveTo>
                <a:pt x="0" y="0"/>
              </a:moveTo>
              <a:lnTo>
                <a:pt x="0" y="127455"/>
              </a:lnTo>
              <a:lnTo>
                <a:pt x="967553" y="127455"/>
              </a:lnTo>
              <a:lnTo>
                <a:pt x="967553" y="25491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0AF9BB-9049-411C-B8B0-BFCA307F2413}">
      <dsp:nvSpPr>
        <dsp:cNvPr id="0" name=""/>
        <dsp:cNvSpPr/>
      </dsp:nvSpPr>
      <dsp:spPr>
        <a:xfrm>
          <a:off x="7921827" y="4401595"/>
          <a:ext cx="761367" cy="5075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Ministry Team</a:t>
          </a:r>
        </a:p>
      </dsp:txBody>
      <dsp:txXfrm>
        <a:off x="7936693" y="4416461"/>
        <a:ext cx="731635" cy="477846"/>
      </dsp:txXfrm>
    </dsp:sp>
    <dsp:sp modelId="{C8BBEC73-A56E-42E3-B9B7-6ACA15DD71A3}">
      <dsp:nvSpPr>
        <dsp:cNvPr id="0" name=""/>
        <dsp:cNvSpPr/>
      </dsp:nvSpPr>
      <dsp:spPr>
        <a:xfrm>
          <a:off x="5104127" y="2431008"/>
          <a:ext cx="1892394" cy="323997"/>
        </a:xfrm>
        <a:custGeom>
          <a:avLst/>
          <a:gdLst/>
          <a:ahLst/>
          <a:cxnLst/>
          <a:rect l="0" t="0" r="0" b="0"/>
          <a:pathLst>
            <a:path>
              <a:moveTo>
                <a:pt x="0" y="0"/>
              </a:moveTo>
              <a:lnTo>
                <a:pt x="0" y="161998"/>
              </a:lnTo>
              <a:lnTo>
                <a:pt x="1892394" y="161998"/>
              </a:lnTo>
              <a:lnTo>
                <a:pt x="1892394" y="323997"/>
              </a:lnTo>
            </a:path>
          </a:pathLst>
        </a:custGeom>
        <a:noFill/>
        <a:ln w="25400" cap="flat" cmpd="sng" algn="ctr">
          <a:solidFill>
            <a:scrgbClr r="0" g="0" b="0"/>
          </a:solidFill>
          <a:prstDash val="sysDash"/>
        </a:ln>
        <a:effectLst/>
      </dsp:spPr>
      <dsp:style>
        <a:lnRef idx="2">
          <a:scrgbClr r="0" g="0" b="0"/>
        </a:lnRef>
        <a:fillRef idx="0">
          <a:scrgbClr r="0" g="0" b="0"/>
        </a:fillRef>
        <a:effectRef idx="0">
          <a:scrgbClr r="0" g="0" b="0"/>
        </a:effectRef>
        <a:fontRef idx="minor"/>
      </dsp:style>
    </dsp:sp>
    <dsp:sp modelId="{48767619-A417-4059-861A-64556E318EB6}">
      <dsp:nvSpPr>
        <dsp:cNvPr id="0" name=""/>
        <dsp:cNvSpPr/>
      </dsp:nvSpPr>
      <dsp:spPr>
        <a:xfrm>
          <a:off x="6399815" y="2755006"/>
          <a:ext cx="1193413" cy="26701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Nominations</a:t>
          </a:r>
        </a:p>
      </dsp:txBody>
      <dsp:txXfrm>
        <a:off x="6407636" y="2762827"/>
        <a:ext cx="1177771" cy="2513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1305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defRPr sz="1200"/>
            </a:lvl1pPr>
          </a:lstStyle>
          <a:p>
            <a:endParaRPr lang="ru-RU"/>
          </a:p>
        </p:txBody>
      </p:sp>
      <p:sp>
        <p:nvSpPr>
          <p:cNvPr id="6963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a:defRPr sz="1200"/>
            </a:lvl1pPr>
          </a:lstStyle>
          <a:p>
            <a:fld id="{5D14F927-D50D-4B3E-988A-F8A249CBB188}" type="datetime1">
              <a:rPr lang="en-US" smtClean="0"/>
              <a:t>2/4/2019</a:t>
            </a:fld>
            <a:endParaRPr lang="ru-RU"/>
          </a:p>
        </p:txBody>
      </p:sp>
      <p:sp>
        <p:nvSpPr>
          <p:cNvPr id="696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9119473"/>
            <a:ext cx="3169920" cy="480060"/>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defRPr sz="1200"/>
            </a:lvl1pPr>
          </a:lstStyle>
          <a:p>
            <a:endParaRPr lang="ru-RU"/>
          </a:p>
        </p:txBody>
      </p:sp>
      <p:sp>
        <p:nvSpPr>
          <p:cNvPr id="69639" name="Rectangle 7"/>
          <p:cNvSpPr>
            <a:spLocks noGrp="1" noChangeArrowheads="1"/>
          </p:cNvSpPr>
          <p:nvPr>
            <p:ph type="sldNum" sz="quarter" idx="5"/>
          </p:nvPr>
        </p:nvSpPr>
        <p:spPr bwMode="auto">
          <a:xfrm>
            <a:off x="4143587" y="9119473"/>
            <a:ext cx="3169920" cy="480060"/>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a:defRPr sz="1200"/>
            </a:lvl1pPr>
          </a:lstStyle>
          <a:p>
            <a:fld id="{CB390865-B184-3349-9A38-BC6940BC7985}" type="slidenum">
              <a:rPr lang="ru-RU"/>
              <a:pPr/>
              <a:t>‹#›</a:t>
            </a:fld>
            <a:endParaRPr lang="ru-RU"/>
          </a:p>
        </p:txBody>
      </p:sp>
    </p:spTree>
    <p:extLst>
      <p:ext uri="{BB962C8B-B14F-4D97-AF65-F5344CB8AC3E}">
        <p14:creationId xmlns:p14="http://schemas.microsoft.com/office/powerpoint/2010/main" val="301177066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09F09-2907-2846-B4B3-60B6289247B9}" type="slidenum">
              <a:rPr lang="en-US">
                <a:solidFill>
                  <a:prstClr val="black"/>
                </a:solidFill>
              </a:rPr>
              <a:pPr/>
              <a:t>1</a:t>
            </a:fld>
            <a:endParaRPr lang="en-US">
              <a:solidFill>
                <a:prstClr val="black"/>
              </a:solidFill>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fld id="{9C5A4569-3DE0-419F-A958-8AE014FBCE8B}" type="datetime1">
              <a:rPr lang="en-US" smtClean="0"/>
              <a:t>2/4/2019</a:t>
            </a:fld>
            <a:endParaRPr lang="ru-RU"/>
          </a:p>
        </p:txBody>
      </p:sp>
    </p:spTree>
    <p:extLst>
      <p:ext uri="{BB962C8B-B14F-4D97-AF65-F5344CB8AC3E}">
        <p14:creationId xmlns:p14="http://schemas.microsoft.com/office/powerpoint/2010/main" val="121747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201E6-87AE-C34A-8613-DEA52B8B769C}" type="slidenum">
              <a:rPr lang="en-US">
                <a:solidFill>
                  <a:prstClr val="black"/>
                </a:solidFill>
              </a:rPr>
              <a:pPr/>
              <a:t>11</a:t>
            </a:fld>
            <a:endParaRPr lang="en-US">
              <a:solidFill>
                <a:prstClr val="black"/>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pPr lvl="1">
              <a:buFont typeface="Arial" pitchFamily="34" charset="0"/>
              <a:buNone/>
            </a:pPr>
            <a:endParaRPr lang="en-US" dirty="0"/>
          </a:p>
        </p:txBody>
      </p:sp>
      <p:sp>
        <p:nvSpPr>
          <p:cNvPr id="2" name="Date Placeholder 1"/>
          <p:cNvSpPr>
            <a:spLocks noGrp="1"/>
          </p:cNvSpPr>
          <p:nvPr>
            <p:ph type="dt" idx="10"/>
          </p:nvPr>
        </p:nvSpPr>
        <p:spPr/>
        <p:txBody>
          <a:bodyPr/>
          <a:lstStyle/>
          <a:p>
            <a:fld id="{227A3C10-C13C-4F19-8BA1-C631413BB7AA}" type="datetime1">
              <a:rPr lang="en-US" smtClean="0"/>
              <a:t>2/4/2019</a:t>
            </a:fld>
            <a:endParaRPr lang="ru-RU"/>
          </a:p>
        </p:txBody>
      </p:sp>
    </p:spTree>
    <p:extLst>
      <p:ext uri="{BB962C8B-B14F-4D97-AF65-F5344CB8AC3E}">
        <p14:creationId xmlns:p14="http://schemas.microsoft.com/office/powerpoint/2010/main" val="3337883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201E6-87AE-C34A-8613-DEA52B8B769C}" type="slidenum">
              <a:rPr lang="en-US">
                <a:solidFill>
                  <a:prstClr val="black"/>
                </a:solidFill>
              </a:rPr>
              <a:pPr/>
              <a:t>12</a:t>
            </a:fld>
            <a:endParaRPr lang="en-US">
              <a:solidFill>
                <a:prstClr val="black"/>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dirty="0"/>
              <a:t>Single Board Notes</a:t>
            </a:r>
          </a:p>
          <a:p>
            <a:pPr>
              <a:buFont typeface="Arial" pitchFamily="34" charset="0"/>
              <a:buChar char="•"/>
            </a:pPr>
            <a:r>
              <a:rPr lang="en-US" dirty="0"/>
              <a:t>Min 9 people and max 13 people</a:t>
            </a:r>
          </a:p>
          <a:p>
            <a:pPr>
              <a:buFont typeface="Arial" pitchFamily="34" charset="0"/>
              <a:buChar char="•"/>
            </a:pPr>
            <a:r>
              <a:rPr lang="en-US" dirty="0"/>
              <a:t>Designate SPR Chair for DS liaison for appointment issues</a:t>
            </a:r>
          </a:p>
          <a:p>
            <a:pPr>
              <a:buFont typeface="Arial" pitchFamily="34" charset="0"/>
              <a:buChar char="•"/>
            </a:pPr>
            <a:r>
              <a:rPr lang="en-US" dirty="0"/>
              <a:t>Board Chair, Lay Leader &amp; Lay Delegate can also have an additional board function</a:t>
            </a:r>
          </a:p>
          <a:p>
            <a:pPr>
              <a:buFont typeface="Arial" pitchFamily="34" charset="0"/>
              <a:buChar char="•"/>
            </a:pPr>
            <a:r>
              <a:rPr lang="en-US" dirty="0"/>
              <a:t>Trustee Chair must be elected by the Board at first meeting.</a:t>
            </a:r>
          </a:p>
          <a:p>
            <a:pPr>
              <a:buFont typeface="Arial" pitchFamily="34" charset="0"/>
              <a:buChar char="•"/>
            </a:pPr>
            <a:r>
              <a:rPr lang="en-US" dirty="0"/>
              <a:t>Must have a separate Nominating Committee.</a:t>
            </a:r>
          </a:p>
          <a:p>
            <a:pPr>
              <a:buFont typeface="Arial" pitchFamily="34" charset="0"/>
              <a:buChar char="•"/>
            </a:pPr>
            <a:r>
              <a:rPr lang="en-US" dirty="0"/>
              <a:t>Boar</a:t>
            </a:r>
            <a:r>
              <a:rPr lang="en-US" baseline="0" dirty="0"/>
              <a:t>ds needs to name Chair, Vice Chair and Secretary for MO incorporation to stay in alignment with BOD</a:t>
            </a:r>
          </a:p>
          <a:p>
            <a:pPr>
              <a:buFont typeface="Arial" pitchFamily="34" charset="0"/>
              <a:buChar char="•"/>
            </a:pPr>
            <a:r>
              <a:rPr lang="en-US" baseline="0" dirty="0"/>
              <a:t>Staff reports to pastor, Build relationship w/ staff that pastor is their advocate to the Board</a:t>
            </a:r>
          </a:p>
          <a:p>
            <a:pPr>
              <a:buFont typeface="Arial" pitchFamily="34" charset="0"/>
              <a:buChar char="•"/>
            </a:pPr>
            <a:r>
              <a:rPr lang="en-US" baseline="0" dirty="0"/>
              <a:t>Pastor has authority to hire, fire, evaluate in alignment with mission, vision and budget</a:t>
            </a:r>
          </a:p>
          <a:p>
            <a:pPr>
              <a:buFont typeface="Arial" pitchFamily="34" charset="0"/>
              <a:buChar char="•"/>
            </a:pPr>
            <a:r>
              <a:rPr lang="en-US" baseline="0" dirty="0"/>
              <a:t>Need to limit amount teams/pastor can spend when spending budgeted items without checking on finances or emergency needs</a:t>
            </a:r>
          </a:p>
          <a:p>
            <a:pPr>
              <a:buFont typeface="Arial" pitchFamily="34" charset="0"/>
              <a:buChar char="•"/>
            </a:pPr>
            <a:r>
              <a:rPr lang="en-US" baseline="0" dirty="0"/>
              <a:t>Need for pastors to over-communicate in this model</a:t>
            </a:r>
          </a:p>
          <a:p>
            <a:pPr>
              <a:buFont typeface="Arial" pitchFamily="34" charset="0"/>
              <a:buChar char="•"/>
            </a:pPr>
            <a:r>
              <a:rPr lang="en-US" baseline="0" dirty="0"/>
              <a:t>Create feed-back loops (surveys, focus groups, Town Hall meetings, etc.)</a:t>
            </a:r>
          </a:p>
          <a:p>
            <a:pPr>
              <a:buFont typeface="Arial" pitchFamily="34" charset="0"/>
              <a:buChar char="•"/>
            </a:pPr>
            <a:r>
              <a:rPr lang="en-US" baseline="0" dirty="0"/>
              <a:t>SPRC reps should be people w/HR backgrounds &amp; experience “resource people” and “sounding boards” review pastor based on goals &amp; make recommendations to the Board</a:t>
            </a:r>
          </a:p>
          <a:p>
            <a:pPr>
              <a:buFont typeface="Arial" pitchFamily="34" charset="0"/>
              <a:buChar char="•"/>
            </a:pPr>
            <a:r>
              <a:rPr lang="en-US" dirty="0"/>
              <a:t>Trustees</a:t>
            </a:r>
            <a:r>
              <a:rPr lang="en-US" baseline="0" dirty="0"/>
              <a:t> are building resource people,  Here’s budget &amp; now go do it.  Background in building maintenance.</a:t>
            </a:r>
          </a:p>
          <a:p>
            <a:pPr>
              <a:buFont typeface="Arial" pitchFamily="34" charset="0"/>
              <a:buChar char="•"/>
            </a:pPr>
            <a:r>
              <a:rPr lang="en-US" baseline="0" dirty="0"/>
              <a:t>Vision Sundays:  What is our mission, vision, core values, goals.  Where are we goings?  What have we accomplished?  Hold3-4 times per year.</a:t>
            </a:r>
          </a:p>
          <a:p>
            <a:pPr>
              <a:buFont typeface="Arial" pitchFamily="34" charset="0"/>
              <a:buChar char="•"/>
            </a:pPr>
            <a:r>
              <a:rPr lang="en-US" baseline="0" dirty="0"/>
              <a:t>Board Agenda:  1/3 time in learning and spiritual development.  1/3 time used in puzzling through items board members couldn’t figure out on their own (challenges, issues)  1/3 time on measurement of goals including names of new people since last time &amp; how they are engaged and financial reports.</a:t>
            </a:r>
          </a:p>
          <a:p>
            <a:pPr>
              <a:buFont typeface="Arial" pitchFamily="34" charset="0"/>
              <a:buChar char="•"/>
            </a:pPr>
            <a:r>
              <a:rPr lang="en-US" baseline="0" dirty="0"/>
              <a:t>Annual Board Retreat to go over mission, vision goals and next year’s goals.</a:t>
            </a:r>
          </a:p>
          <a:p>
            <a:pPr>
              <a:buFont typeface="Arial" pitchFamily="34" charset="0"/>
              <a:buChar char="•"/>
            </a:pPr>
            <a:r>
              <a:rPr lang="en-US" baseline="0" dirty="0"/>
              <a:t>Function of the Board is to set boundaries NOT day to day operations.</a:t>
            </a:r>
          </a:p>
          <a:p>
            <a:pPr>
              <a:buFont typeface="Arial" pitchFamily="34" charset="0"/>
              <a:buChar char="•"/>
            </a:pPr>
            <a:r>
              <a:rPr lang="en-US" baseline="0" dirty="0"/>
              <a:t>Board governs.  Does not operate in day-to-day activities.</a:t>
            </a:r>
          </a:p>
          <a:p>
            <a:pPr>
              <a:buFont typeface="Arial" pitchFamily="34" charset="0"/>
              <a:buChar char="•"/>
            </a:pPr>
            <a:r>
              <a:rPr lang="en-US" baseline="0" dirty="0"/>
              <a:t>What is governance?</a:t>
            </a:r>
          </a:p>
          <a:p>
            <a:pPr lvl="1">
              <a:buFont typeface="Arial" pitchFamily="34" charset="0"/>
              <a:buChar char="•"/>
            </a:pPr>
            <a:r>
              <a:rPr lang="en-US" baseline="0" dirty="0"/>
              <a:t>Policy manuals (building, </a:t>
            </a:r>
            <a:r>
              <a:rPr lang="en-US" baseline="0" dirty="0" err="1"/>
              <a:t>sprc</a:t>
            </a:r>
            <a:r>
              <a:rPr lang="en-US" baseline="0" dirty="0"/>
              <a:t>, safe sanctuary)</a:t>
            </a:r>
          </a:p>
          <a:p>
            <a:pPr lvl="1">
              <a:buFont typeface="Arial" pitchFamily="34" charset="0"/>
              <a:buChar char="•"/>
            </a:pPr>
            <a:r>
              <a:rPr lang="en-US" baseline="0" dirty="0"/>
              <a:t>Budget</a:t>
            </a:r>
          </a:p>
          <a:p>
            <a:pPr lvl="1">
              <a:buFont typeface="Arial" pitchFamily="34" charset="0"/>
              <a:buChar char="•"/>
            </a:pPr>
            <a:r>
              <a:rPr lang="en-US" baseline="0" dirty="0"/>
              <a:t>Accountability to goals</a:t>
            </a:r>
          </a:p>
          <a:p>
            <a:pPr lvl="1">
              <a:buFont typeface="Arial" pitchFamily="34" charset="0"/>
              <a:buChar char="•"/>
            </a:pPr>
            <a:r>
              <a:rPr lang="en-US" baseline="0" dirty="0"/>
              <a:t>Support</a:t>
            </a:r>
          </a:p>
          <a:p>
            <a:pPr lvl="1">
              <a:buFont typeface="Arial" pitchFamily="34" charset="0"/>
              <a:buChar char="•"/>
            </a:pPr>
            <a:r>
              <a:rPr lang="en-US" baseline="0" dirty="0"/>
              <a:t>Visioning</a:t>
            </a:r>
          </a:p>
          <a:p>
            <a:pPr lvl="1">
              <a:buFont typeface="Arial" pitchFamily="34" charset="0"/>
              <a:buChar char="•"/>
            </a:pPr>
            <a:r>
              <a:rPr lang="en-US" baseline="0" dirty="0"/>
              <a:t>Over-site  responsibilities such as money is where it is suppose to be and people are where they are suppose to be.</a:t>
            </a:r>
          </a:p>
          <a:p>
            <a:pPr lvl="2">
              <a:buFont typeface="Arial" pitchFamily="34" charset="0"/>
              <a:buChar char="•"/>
            </a:pPr>
            <a:endParaRPr lang="en-US" baseline="0" dirty="0"/>
          </a:p>
          <a:p>
            <a:pPr lvl="1">
              <a:buFont typeface="Arial" pitchFamily="34" charset="0"/>
              <a:buChar char="•"/>
            </a:pPr>
            <a:endParaRPr lang="en-US" dirty="0"/>
          </a:p>
        </p:txBody>
      </p:sp>
      <p:sp>
        <p:nvSpPr>
          <p:cNvPr id="2" name="Date Placeholder 1"/>
          <p:cNvSpPr>
            <a:spLocks noGrp="1"/>
          </p:cNvSpPr>
          <p:nvPr>
            <p:ph type="dt" idx="10"/>
          </p:nvPr>
        </p:nvSpPr>
        <p:spPr/>
        <p:txBody>
          <a:bodyPr/>
          <a:lstStyle/>
          <a:p>
            <a:fld id="{BCCF69E6-742E-4957-819F-4DA234D699FA}" type="datetime1">
              <a:rPr lang="en-US" smtClean="0"/>
              <a:t>2/4/2019</a:t>
            </a:fld>
            <a:endParaRPr lang="ru-RU"/>
          </a:p>
        </p:txBody>
      </p:sp>
    </p:spTree>
    <p:extLst>
      <p:ext uri="{BB962C8B-B14F-4D97-AF65-F5344CB8AC3E}">
        <p14:creationId xmlns:p14="http://schemas.microsoft.com/office/powerpoint/2010/main" val="334265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201E6-87AE-C34A-8613-DEA52B8B769C}" type="slidenum">
              <a:rPr lang="en-US">
                <a:solidFill>
                  <a:prstClr val="black"/>
                </a:solidFill>
              </a:rPr>
              <a:pPr/>
              <a:t>13</a:t>
            </a:fld>
            <a:endParaRPr lang="en-US">
              <a:solidFill>
                <a:prstClr val="black"/>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fld id="{002E41CE-D969-41D9-9643-9C06DD90745A}" type="datetime1">
              <a:rPr lang="en-US" smtClean="0"/>
              <a:t>2/4/2019</a:t>
            </a:fld>
            <a:endParaRPr lang="ru-RU"/>
          </a:p>
        </p:txBody>
      </p:sp>
    </p:spTree>
    <p:extLst>
      <p:ext uri="{BB962C8B-B14F-4D97-AF65-F5344CB8AC3E}">
        <p14:creationId xmlns:p14="http://schemas.microsoft.com/office/powerpoint/2010/main" val="356656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201E6-87AE-C34A-8613-DEA52B8B769C}" type="slidenum">
              <a:rPr lang="en-US">
                <a:solidFill>
                  <a:prstClr val="black"/>
                </a:solidFill>
              </a:rPr>
              <a:pPr/>
              <a:t>14</a:t>
            </a:fld>
            <a:endParaRPr lang="en-US">
              <a:solidFill>
                <a:prstClr val="black"/>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fld id="{06371874-E80B-43FB-B608-B3A67B18AC07}" type="datetime1">
              <a:rPr lang="en-US" smtClean="0"/>
              <a:t>2/4/2019</a:t>
            </a:fld>
            <a:endParaRPr lang="ru-RU"/>
          </a:p>
        </p:txBody>
      </p:sp>
    </p:spTree>
    <p:extLst>
      <p:ext uri="{BB962C8B-B14F-4D97-AF65-F5344CB8AC3E}">
        <p14:creationId xmlns:p14="http://schemas.microsoft.com/office/powerpoint/2010/main" val="3602546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201E6-87AE-C34A-8613-DEA52B8B769C}" type="slidenum">
              <a:rPr lang="en-US">
                <a:solidFill>
                  <a:prstClr val="black"/>
                </a:solidFill>
              </a:rPr>
              <a:pPr/>
              <a:t>15</a:t>
            </a:fld>
            <a:endParaRPr lang="en-US">
              <a:solidFill>
                <a:prstClr val="black"/>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fld id="{B4341DA1-C4A1-48B0-A3C7-454ED9FE3A9E}" type="datetime1">
              <a:rPr lang="en-US" smtClean="0"/>
              <a:t>2/4/2019</a:t>
            </a:fld>
            <a:endParaRPr lang="ru-RU"/>
          </a:p>
        </p:txBody>
      </p:sp>
    </p:spTree>
    <p:extLst>
      <p:ext uri="{BB962C8B-B14F-4D97-AF65-F5344CB8AC3E}">
        <p14:creationId xmlns:p14="http://schemas.microsoft.com/office/powerpoint/2010/main" val="2067297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need to do?  What do we need to starve?</a:t>
            </a:r>
          </a:p>
        </p:txBody>
      </p:sp>
      <p:sp>
        <p:nvSpPr>
          <p:cNvPr id="4" name="Slide Number Placeholder 3"/>
          <p:cNvSpPr>
            <a:spLocks noGrp="1"/>
          </p:cNvSpPr>
          <p:nvPr>
            <p:ph type="sldNum" sz="quarter" idx="10"/>
          </p:nvPr>
        </p:nvSpPr>
        <p:spPr/>
        <p:txBody>
          <a:bodyPr/>
          <a:lstStyle/>
          <a:p>
            <a:fld id="{CB390865-B184-3349-9A38-BC6940BC7985}" type="slidenum">
              <a:rPr lang="ru-RU" smtClean="0">
                <a:solidFill>
                  <a:srgbClr val="000000"/>
                </a:solidFill>
              </a:rPr>
              <a:pPr/>
              <a:t>16</a:t>
            </a:fld>
            <a:endParaRPr lang="ru-RU">
              <a:solidFill>
                <a:srgbClr val="000000"/>
              </a:solidFill>
            </a:endParaRPr>
          </a:p>
        </p:txBody>
      </p:sp>
      <p:sp>
        <p:nvSpPr>
          <p:cNvPr id="5" name="Date Placeholder 4"/>
          <p:cNvSpPr>
            <a:spLocks noGrp="1"/>
          </p:cNvSpPr>
          <p:nvPr>
            <p:ph type="dt" idx="11"/>
          </p:nvPr>
        </p:nvSpPr>
        <p:spPr/>
        <p:txBody>
          <a:bodyPr/>
          <a:lstStyle/>
          <a:p>
            <a:fld id="{A74EC8E2-7A96-4E4A-846B-4FC67EDBC682}" type="datetime1">
              <a:rPr lang="en-US" smtClean="0"/>
              <a:t>2/4/2019</a:t>
            </a:fld>
            <a:endParaRPr lang="ru-RU"/>
          </a:p>
        </p:txBody>
      </p:sp>
    </p:spTree>
    <p:extLst>
      <p:ext uri="{BB962C8B-B14F-4D97-AF65-F5344CB8AC3E}">
        <p14:creationId xmlns:p14="http://schemas.microsoft.com/office/powerpoint/2010/main" val="3669199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need to do?  What do we need to starve?</a:t>
            </a:r>
          </a:p>
        </p:txBody>
      </p:sp>
      <p:sp>
        <p:nvSpPr>
          <p:cNvPr id="4" name="Slide Number Placeholder 3"/>
          <p:cNvSpPr>
            <a:spLocks noGrp="1"/>
          </p:cNvSpPr>
          <p:nvPr>
            <p:ph type="sldNum" sz="quarter" idx="10"/>
          </p:nvPr>
        </p:nvSpPr>
        <p:spPr/>
        <p:txBody>
          <a:bodyPr/>
          <a:lstStyle/>
          <a:p>
            <a:fld id="{CB390865-B184-3349-9A38-BC6940BC7985}" type="slidenum">
              <a:rPr lang="ru-RU" smtClean="0">
                <a:solidFill>
                  <a:srgbClr val="000000"/>
                </a:solidFill>
              </a:rPr>
              <a:pPr/>
              <a:t>18</a:t>
            </a:fld>
            <a:endParaRPr lang="ru-RU">
              <a:solidFill>
                <a:srgbClr val="000000"/>
              </a:solidFill>
            </a:endParaRPr>
          </a:p>
        </p:txBody>
      </p:sp>
      <p:sp>
        <p:nvSpPr>
          <p:cNvPr id="5" name="Date Placeholder 4"/>
          <p:cNvSpPr>
            <a:spLocks noGrp="1"/>
          </p:cNvSpPr>
          <p:nvPr>
            <p:ph type="dt" idx="11"/>
          </p:nvPr>
        </p:nvSpPr>
        <p:spPr/>
        <p:txBody>
          <a:bodyPr/>
          <a:lstStyle/>
          <a:p>
            <a:fld id="{7620C710-C23D-4CAF-8A32-7FD28647BB32}" type="datetime1">
              <a:rPr lang="en-US" smtClean="0"/>
              <a:t>2/4/2019</a:t>
            </a:fld>
            <a:endParaRPr lang="ru-RU"/>
          </a:p>
        </p:txBody>
      </p:sp>
    </p:spTree>
    <p:extLst>
      <p:ext uri="{BB962C8B-B14F-4D97-AF65-F5344CB8AC3E}">
        <p14:creationId xmlns:p14="http://schemas.microsoft.com/office/powerpoint/2010/main" val="9226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90865-B184-3349-9A38-BC6940BC7985}" type="slidenum">
              <a:rPr lang="ru-RU" smtClean="0">
                <a:solidFill>
                  <a:srgbClr val="000000"/>
                </a:solidFill>
              </a:rPr>
              <a:pPr/>
              <a:t>19</a:t>
            </a:fld>
            <a:endParaRPr lang="ru-RU">
              <a:solidFill>
                <a:srgbClr val="000000"/>
              </a:solidFill>
            </a:endParaRPr>
          </a:p>
        </p:txBody>
      </p:sp>
      <p:sp>
        <p:nvSpPr>
          <p:cNvPr id="5" name="Date Placeholder 4"/>
          <p:cNvSpPr>
            <a:spLocks noGrp="1"/>
          </p:cNvSpPr>
          <p:nvPr>
            <p:ph type="dt" idx="11"/>
          </p:nvPr>
        </p:nvSpPr>
        <p:spPr/>
        <p:txBody>
          <a:bodyPr/>
          <a:lstStyle/>
          <a:p>
            <a:fld id="{75BF2BE7-B903-4FE9-BF6E-3C4DDA35E98A}" type="datetime1">
              <a:rPr lang="en-US" smtClean="0"/>
              <a:t>2/4/2019</a:t>
            </a:fld>
            <a:endParaRPr lang="ru-RU"/>
          </a:p>
        </p:txBody>
      </p:sp>
    </p:spTree>
    <p:extLst>
      <p:ext uri="{BB962C8B-B14F-4D97-AF65-F5344CB8AC3E}">
        <p14:creationId xmlns:p14="http://schemas.microsoft.com/office/powerpoint/2010/main" val="203356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09F09-2907-2846-B4B3-60B6289247B9}" type="slidenum">
              <a:rPr lang="en-US">
                <a:solidFill>
                  <a:prstClr val="black"/>
                </a:solidFill>
              </a:rPr>
              <a:pPr/>
              <a:t>20</a:t>
            </a:fld>
            <a:endParaRPr lang="en-US">
              <a:solidFill>
                <a:prstClr val="black"/>
              </a:solidFill>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fld id="{381C5AFD-AFC3-493E-A1D7-C5B2FE0A4EBF}" type="datetime1">
              <a:rPr lang="en-US" smtClean="0"/>
              <a:t>2/4/2019</a:t>
            </a:fld>
            <a:endParaRPr lang="ru-RU"/>
          </a:p>
        </p:txBody>
      </p:sp>
    </p:spTree>
    <p:extLst>
      <p:ext uri="{BB962C8B-B14F-4D97-AF65-F5344CB8AC3E}">
        <p14:creationId xmlns:p14="http://schemas.microsoft.com/office/powerpoint/2010/main" val="462802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390865-B184-3349-9A38-BC6940BC7985}" type="slidenum">
              <a:rPr lang="ru-RU" smtClean="0"/>
              <a:pPr/>
              <a:t>22</a:t>
            </a:fld>
            <a:endParaRPr lang="ru-RU"/>
          </a:p>
        </p:txBody>
      </p:sp>
      <p:sp>
        <p:nvSpPr>
          <p:cNvPr id="5" name="Date Placeholder 4"/>
          <p:cNvSpPr>
            <a:spLocks noGrp="1"/>
          </p:cNvSpPr>
          <p:nvPr>
            <p:ph type="dt" idx="11"/>
          </p:nvPr>
        </p:nvSpPr>
        <p:spPr/>
        <p:txBody>
          <a:bodyPr/>
          <a:lstStyle/>
          <a:p>
            <a:fld id="{56A437C6-D5FF-4FF3-B14F-9FC7FF154A81}" type="datetime1">
              <a:rPr lang="en-US" smtClean="0"/>
              <a:t>2/4/2019</a:t>
            </a:fld>
            <a:endParaRPr lang="ru-RU"/>
          </a:p>
        </p:txBody>
      </p:sp>
    </p:spTree>
    <p:extLst>
      <p:ext uri="{BB962C8B-B14F-4D97-AF65-F5344CB8AC3E}">
        <p14:creationId xmlns:p14="http://schemas.microsoft.com/office/powerpoint/2010/main" val="26136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7CEFB-1C50-5340-93B5-3446C0548C1A}" type="slidenum">
              <a:rPr lang="en-US">
                <a:solidFill>
                  <a:prstClr val="black"/>
                </a:solidFill>
              </a:rPr>
              <a:pPr/>
              <a:t>3</a:t>
            </a:fld>
            <a:endParaRPr lang="en-US">
              <a:solidFill>
                <a:prstClr val="black"/>
              </a:solidFill>
            </a:endParaRPr>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fld id="{C58FD684-28C3-4C3B-98A1-E29DBBD48A82}" type="datetime1">
              <a:rPr lang="en-US" smtClean="0"/>
              <a:t>2/4/2019</a:t>
            </a:fld>
            <a:endParaRPr lang="ru-RU"/>
          </a:p>
        </p:txBody>
      </p:sp>
    </p:spTree>
    <p:extLst>
      <p:ext uri="{BB962C8B-B14F-4D97-AF65-F5344CB8AC3E}">
        <p14:creationId xmlns:p14="http://schemas.microsoft.com/office/powerpoint/2010/main" val="2930112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390865-B184-3349-9A38-BC6940BC7985}" type="slidenum">
              <a:rPr lang="ru-RU" smtClean="0"/>
              <a:pPr/>
              <a:t>23</a:t>
            </a:fld>
            <a:endParaRPr lang="ru-RU"/>
          </a:p>
        </p:txBody>
      </p:sp>
      <p:sp>
        <p:nvSpPr>
          <p:cNvPr id="5" name="Date Placeholder 4"/>
          <p:cNvSpPr>
            <a:spLocks noGrp="1"/>
          </p:cNvSpPr>
          <p:nvPr>
            <p:ph type="dt" idx="11"/>
          </p:nvPr>
        </p:nvSpPr>
        <p:spPr/>
        <p:txBody>
          <a:bodyPr/>
          <a:lstStyle/>
          <a:p>
            <a:fld id="{36397528-B744-4005-A5FA-3612C9C6F5DB}" type="datetime1">
              <a:rPr lang="en-US" smtClean="0"/>
              <a:t>2/4/2019</a:t>
            </a:fld>
            <a:endParaRPr lang="ru-RU"/>
          </a:p>
        </p:txBody>
      </p:sp>
    </p:spTree>
    <p:extLst>
      <p:ext uri="{BB962C8B-B14F-4D97-AF65-F5344CB8AC3E}">
        <p14:creationId xmlns:p14="http://schemas.microsoft.com/office/powerpoint/2010/main" val="2093720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Everything we do must support our mission…which comes to us from this scripture. </a:t>
            </a:r>
          </a:p>
          <a:p>
            <a:pPr eaLnBrk="1" hangingPunct="1">
              <a:spcBef>
                <a:spcPct val="0"/>
              </a:spcBef>
            </a:pPr>
            <a:endParaRPr lang="en-US" dirty="0"/>
          </a:p>
        </p:txBody>
      </p:sp>
      <p:sp>
        <p:nvSpPr>
          <p:cNvPr id="69636" name="Slide Number Placeholder 3"/>
          <p:cNvSpPr>
            <a:spLocks noGrp="1"/>
          </p:cNvSpPr>
          <p:nvPr>
            <p:ph type="sldNum" sz="quarter" idx="5"/>
          </p:nvPr>
        </p:nvSpPr>
        <p:spPr bwMode="auto">
          <a:ln>
            <a:miter lim="800000"/>
            <a:headEnd/>
            <a:tailEnd/>
          </a:ln>
        </p:spPr>
        <p:txBody>
          <a:bodyPr/>
          <a:lstStyle/>
          <a:p>
            <a:fld id="{0F1EFA32-0F69-3C4D-9DE6-C776E790AF6A}" type="slidenum">
              <a:rPr lang="en-US"/>
              <a:pPr/>
              <a:t>24</a:t>
            </a:fld>
            <a:endParaRPr lang="en-US"/>
          </a:p>
        </p:txBody>
      </p:sp>
      <p:sp>
        <p:nvSpPr>
          <p:cNvPr id="2" name="Date Placeholder 1"/>
          <p:cNvSpPr>
            <a:spLocks noGrp="1"/>
          </p:cNvSpPr>
          <p:nvPr>
            <p:ph type="dt" idx="10"/>
          </p:nvPr>
        </p:nvSpPr>
        <p:spPr/>
        <p:txBody>
          <a:bodyPr/>
          <a:lstStyle/>
          <a:p>
            <a:fld id="{233ECAAF-F1F5-4A29-9746-C2A02F0C1EB5}" type="datetime1">
              <a:rPr lang="en-US" smtClean="0"/>
              <a:t>2/4/2019</a:t>
            </a:fld>
            <a:endParaRPr lang="ru-RU"/>
          </a:p>
        </p:txBody>
      </p:sp>
    </p:spTree>
    <p:extLst>
      <p:ext uri="{BB962C8B-B14F-4D97-AF65-F5344CB8AC3E}">
        <p14:creationId xmlns:p14="http://schemas.microsoft.com/office/powerpoint/2010/main" val="860234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Everything we do must support our mission…which comes to us from this scripture. </a:t>
            </a:r>
          </a:p>
        </p:txBody>
      </p:sp>
      <p:sp>
        <p:nvSpPr>
          <p:cNvPr id="69636" name="Slide Number Placeholder 3"/>
          <p:cNvSpPr>
            <a:spLocks noGrp="1"/>
          </p:cNvSpPr>
          <p:nvPr>
            <p:ph type="sldNum" sz="quarter" idx="5"/>
          </p:nvPr>
        </p:nvSpPr>
        <p:spPr bwMode="auto">
          <a:ln>
            <a:miter lim="800000"/>
            <a:headEnd/>
            <a:tailEnd/>
          </a:ln>
        </p:spPr>
        <p:txBody>
          <a:bodyPr/>
          <a:lstStyle/>
          <a:p>
            <a:fld id="{0F1EFA32-0F69-3C4D-9DE6-C776E790AF6A}" type="slidenum">
              <a:rPr lang="en-US"/>
              <a:pPr/>
              <a:t>25</a:t>
            </a:fld>
            <a:endParaRPr lang="en-US"/>
          </a:p>
        </p:txBody>
      </p:sp>
      <p:sp>
        <p:nvSpPr>
          <p:cNvPr id="2" name="Date Placeholder 1"/>
          <p:cNvSpPr>
            <a:spLocks noGrp="1"/>
          </p:cNvSpPr>
          <p:nvPr>
            <p:ph type="dt" idx="10"/>
          </p:nvPr>
        </p:nvSpPr>
        <p:spPr/>
        <p:txBody>
          <a:bodyPr/>
          <a:lstStyle/>
          <a:p>
            <a:fld id="{EA3A07C0-1072-4ED9-82E1-A0E6A8415DEF}" type="datetime1">
              <a:rPr lang="en-US" smtClean="0"/>
              <a:t>2/4/2019</a:t>
            </a:fld>
            <a:endParaRPr lang="ru-RU"/>
          </a:p>
        </p:txBody>
      </p:sp>
    </p:spTree>
    <p:extLst>
      <p:ext uri="{BB962C8B-B14F-4D97-AF65-F5344CB8AC3E}">
        <p14:creationId xmlns:p14="http://schemas.microsoft.com/office/powerpoint/2010/main" val="1476084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390865-B184-3349-9A38-BC6940BC7985}" type="slidenum">
              <a:rPr lang="ru-RU" smtClean="0"/>
              <a:pPr/>
              <a:t>26</a:t>
            </a:fld>
            <a:endParaRPr lang="ru-RU"/>
          </a:p>
        </p:txBody>
      </p:sp>
      <p:sp>
        <p:nvSpPr>
          <p:cNvPr id="5" name="Date Placeholder 4"/>
          <p:cNvSpPr>
            <a:spLocks noGrp="1"/>
          </p:cNvSpPr>
          <p:nvPr>
            <p:ph type="dt" idx="11"/>
          </p:nvPr>
        </p:nvSpPr>
        <p:spPr/>
        <p:txBody>
          <a:bodyPr/>
          <a:lstStyle/>
          <a:p>
            <a:fld id="{3932F9D9-BA2D-409D-9DDF-42DAE9A43761}" type="datetime1">
              <a:rPr lang="en-US" smtClean="0"/>
              <a:t>2/4/2019</a:t>
            </a:fld>
            <a:endParaRPr lang="ru-RU"/>
          </a:p>
        </p:txBody>
      </p:sp>
    </p:spTree>
    <p:extLst>
      <p:ext uri="{BB962C8B-B14F-4D97-AF65-F5344CB8AC3E}">
        <p14:creationId xmlns:p14="http://schemas.microsoft.com/office/powerpoint/2010/main" val="1785092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27</a:t>
            </a:fld>
            <a:endParaRPr lang="ru-RU"/>
          </a:p>
        </p:txBody>
      </p:sp>
      <p:sp>
        <p:nvSpPr>
          <p:cNvPr id="5" name="Date Placeholder 4"/>
          <p:cNvSpPr>
            <a:spLocks noGrp="1"/>
          </p:cNvSpPr>
          <p:nvPr>
            <p:ph type="dt" idx="11"/>
          </p:nvPr>
        </p:nvSpPr>
        <p:spPr/>
        <p:txBody>
          <a:bodyPr/>
          <a:lstStyle/>
          <a:p>
            <a:fld id="{1EB0B174-D831-49E8-B0BB-D1DB63408E68}" type="datetime1">
              <a:rPr lang="en-US" smtClean="0"/>
              <a:t>2/4/2019</a:t>
            </a:fld>
            <a:endParaRPr lang="ru-RU"/>
          </a:p>
        </p:txBody>
      </p:sp>
    </p:spTree>
    <p:extLst>
      <p:ext uri="{BB962C8B-B14F-4D97-AF65-F5344CB8AC3E}">
        <p14:creationId xmlns:p14="http://schemas.microsoft.com/office/powerpoint/2010/main" val="4120752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11">
              <a:defRPr/>
            </a:pPr>
            <a:r>
              <a:rPr lang="en-US" dirty="0"/>
              <a:t>These are two of the more popular types of leadership in our churches now. As you can see, they each fall short. </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28</a:t>
            </a:fld>
            <a:endParaRPr lang="ru-RU"/>
          </a:p>
        </p:txBody>
      </p:sp>
      <p:sp>
        <p:nvSpPr>
          <p:cNvPr id="5" name="Date Placeholder 4"/>
          <p:cNvSpPr>
            <a:spLocks noGrp="1"/>
          </p:cNvSpPr>
          <p:nvPr>
            <p:ph type="dt" idx="11"/>
          </p:nvPr>
        </p:nvSpPr>
        <p:spPr/>
        <p:txBody>
          <a:bodyPr/>
          <a:lstStyle/>
          <a:p>
            <a:fld id="{B6565514-3CC7-406C-A451-1A8D157AF4DE}" type="datetime1">
              <a:rPr lang="en-US" smtClean="0"/>
              <a:t>2/4/2019</a:t>
            </a:fld>
            <a:endParaRPr lang="ru-RU"/>
          </a:p>
        </p:txBody>
      </p:sp>
    </p:spTree>
    <p:extLst>
      <p:ext uri="{BB962C8B-B14F-4D97-AF65-F5344CB8AC3E}">
        <p14:creationId xmlns:p14="http://schemas.microsoft.com/office/powerpoint/2010/main" val="3191921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19493" indent="-419493" defTabSz="964834" eaLnBrk="0" hangingPunct="0">
              <a:lnSpc>
                <a:spcPct val="70000"/>
              </a:lnSpc>
              <a:spcBef>
                <a:spcPct val="20000"/>
              </a:spcBef>
              <a:defRPr/>
            </a:pPr>
            <a:r>
              <a:rPr lang="en-US" sz="2200" dirty="0">
                <a:solidFill>
                  <a:srgbClr val="FFFFFF"/>
                </a:solidFill>
                <a:latin typeface="Calibri"/>
              </a:rPr>
              <a:t>The goal, as it’s usually expressed, is to get everyone involved in the decision making process and hence have ownership of the outcome.  All opinions and</a:t>
            </a:r>
          </a:p>
          <a:p>
            <a:pPr marL="419493" indent="-419493" defTabSz="964834" eaLnBrk="0" hangingPunct="0">
              <a:lnSpc>
                <a:spcPct val="70000"/>
              </a:lnSpc>
              <a:spcBef>
                <a:spcPct val="20000"/>
              </a:spcBef>
              <a:defRPr/>
            </a:pPr>
            <a:r>
              <a:rPr lang="en-US" sz="2200" dirty="0">
                <a:solidFill>
                  <a:srgbClr val="FFFFFF"/>
                </a:solidFill>
                <a:latin typeface="Calibri"/>
              </a:rPr>
              <a:t>feelings are weighted or valued equally.  </a:t>
            </a:r>
          </a:p>
          <a:p>
            <a:endParaRPr lang="en-US" dirty="0"/>
          </a:p>
          <a:p>
            <a:pPr>
              <a:lnSpc>
                <a:spcPct val="70000"/>
              </a:lnSpc>
            </a:pPr>
            <a:r>
              <a:rPr lang="en-US" dirty="0"/>
              <a:t>1) Decisions are often slow and sometimes don’t occur.</a:t>
            </a:r>
          </a:p>
          <a:p>
            <a:pPr>
              <a:lnSpc>
                <a:spcPct val="70000"/>
              </a:lnSpc>
            </a:pPr>
            <a:r>
              <a:rPr lang="en-US" dirty="0"/>
              <a:t>2) Decisions, since consensus is the goal, are not always aimed toward mission.</a:t>
            </a:r>
          </a:p>
          <a:p>
            <a:pPr>
              <a:lnSpc>
                <a:spcPct val="70000"/>
              </a:lnSpc>
            </a:pPr>
            <a:r>
              <a:rPr lang="en-US" dirty="0"/>
              <a:t>3) Consensus is often not achieved; instead, compromise is the rule.  It becomes better to maintain the relationship than fulfill the mission.</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29</a:t>
            </a:fld>
            <a:endParaRPr lang="ru-RU"/>
          </a:p>
        </p:txBody>
      </p:sp>
      <p:sp>
        <p:nvSpPr>
          <p:cNvPr id="5" name="Date Placeholder 4"/>
          <p:cNvSpPr>
            <a:spLocks noGrp="1"/>
          </p:cNvSpPr>
          <p:nvPr>
            <p:ph type="dt" idx="11"/>
          </p:nvPr>
        </p:nvSpPr>
        <p:spPr/>
        <p:txBody>
          <a:bodyPr/>
          <a:lstStyle/>
          <a:p>
            <a:fld id="{240DA219-28EB-4743-B392-891273D6A273}" type="datetime1">
              <a:rPr lang="en-US" smtClean="0"/>
              <a:t>2/4/2019</a:t>
            </a:fld>
            <a:endParaRPr lang="ru-RU"/>
          </a:p>
        </p:txBody>
      </p:sp>
    </p:spTree>
    <p:extLst>
      <p:ext uri="{BB962C8B-B14F-4D97-AF65-F5344CB8AC3E}">
        <p14:creationId xmlns:p14="http://schemas.microsoft.com/office/powerpoint/2010/main" val="1505235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70000"/>
              </a:lnSpc>
            </a:pPr>
            <a:r>
              <a:rPr lang="en-US" dirty="0"/>
              <a:t>4) There is no one person who can be held accountable for a failure to meet clearly defined missional objectives.</a:t>
            </a:r>
          </a:p>
          <a:p>
            <a:pPr>
              <a:lnSpc>
                <a:spcPct val="70000"/>
              </a:lnSpc>
            </a:pPr>
            <a:r>
              <a:rPr lang="en-US" dirty="0"/>
              <a:t>5) The role of the pastor and staff as leaders is limited.</a:t>
            </a:r>
          </a:p>
          <a:p>
            <a:pPr>
              <a:lnSpc>
                <a:spcPct val="70000"/>
              </a:lnSpc>
            </a:pPr>
            <a:r>
              <a:rPr lang="en-US" dirty="0"/>
              <a:t>6) The pastor and staff are evaluated by the congregation (note: power resides with the person or group who does the evaluation).</a:t>
            </a:r>
          </a:p>
          <a:p>
            <a:pPr>
              <a:lnSpc>
                <a:spcPct val="70000"/>
              </a:lnSpc>
              <a:buFontTx/>
              <a:buNone/>
            </a:pPr>
            <a:endParaRPr lang="en-US" dirty="0"/>
          </a:p>
          <a:p>
            <a:pPr>
              <a:lnSpc>
                <a:spcPct val="70000"/>
              </a:lnSpc>
              <a:buFontTx/>
              <a:buNone/>
            </a:pPr>
            <a:r>
              <a:rPr lang="en-US" dirty="0"/>
              <a:t>Major Downside: The pastor and staff feel triangulated/caught, helpless to effect an outcome for which they feel accountable and/or are held accountable.  </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30</a:t>
            </a:fld>
            <a:endParaRPr lang="ru-RU"/>
          </a:p>
        </p:txBody>
      </p:sp>
      <p:sp>
        <p:nvSpPr>
          <p:cNvPr id="5" name="Date Placeholder 4"/>
          <p:cNvSpPr>
            <a:spLocks noGrp="1"/>
          </p:cNvSpPr>
          <p:nvPr>
            <p:ph type="dt" idx="11"/>
          </p:nvPr>
        </p:nvSpPr>
        <p:spPr/>
        <p:txBody>
          <a:bodyPr/>
          <a:lstStyle/>
          <a:p>
            <a:fld id="{E67AD95A-27B9-4330-A188-A6505895391F}" type="datetime1">
              <a:rPr lang="en-US" smtClean="0"/>
              <a:t>2/4/2019</a:t>
            </a:fld>
            <a:endParaRPr lang="ru-RU"/>
          </a:p>
        </p:txBody>
      </p:sp>
    </p:spTree>
    <p:extLst>
      <p:ext uri="{BB962C8B-B14F-4D97-AF65-F5344CB8AC3E}">
        <p14:creationId xmlns:p14="http://schemas.microsoft.com/office/powerpoint/2010/main" val="2330744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Tx/>
              <a:buNone/>
            </a:pPr>
            <a:r>
              <a:rPr lang="en-US" dirty="0"/>
              <a:t>The pastor, who is held responsible for the church successfully moving toward its mission, makes all of the major decisions for the church.</a:t>
            </a:r>
          </a:p>
          <a:p>
            <a:pPr>
              <a:lnSpc>
                <a:spcPct val="80000"/>
              </a:lnSpc>
              <a:buFontTx/>
              <a:buNone/>
            </a:pPr>
            <a:endParaRPr lang="en-US" dirty="0"/>
          </a:p>
          <a:p>
            <a:pPr>
              <a:lnSpc>
                <a:spcPct val="80000"/>
              </a:lnSpc>
              <a:buFont typeface="Arial"/>
              <a:buChar char="•"/>
            </a:pPr>
            <a:r>
              <a:rPr lang="en-US" dirty="0"/>
              <a:t> Everything revolves around and is dependent upon the pastor, the pastor’s skill, the pastor’s presence, the pastor’s charisma. </a:t>
            </a:r>
          </a:p>
          <a:p>
            <a:pPr>
              <a:lnSpc>
                <a:spcPct val="80000"/>
              </a:lnSpc>
              <a:buFont typeface="Arial"/>
              <a:buChar char="•"/>
            </a:pPr>
            <a:r>
              <a:rPr lang="en-US" dirty="0"/>
              <a:t> Decisions are often made quickly; sometimes quixotically made.</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31</a:t>
            </a:fld>
            <a:endParaRPr lang="ru-RU"/>
          </a:p>
        </p:txBody>
      </p:sp>
      <p:sp>
        <p:nvSpPr>
          <p:cNvPr id="5" name="Date Placeholder 4"/>
          <p:cNvSpPr>
            <a:spLocks noGrp="1"/>
          </p:cNvSpPr>
          <p:nvPr>
            <p:ph type="dt" idx="11"/>
          </p:nvPr>
        </p:nvSpPr>
        <p:spPr/>
        <p:txBody>
          <a:bodyPr/>
          <a:lstStyle/>
          <a:p>
            <a:fld id="{79FEBB06-338F-46DE-B6E2-244A6AFC8132}" type="datetime1">
              <a:rPr lang="en-US" smtClean="0"/>
              <a:t>2/4/2019</a:t>
            </a:fld>
            <a:endParaRPr lang="ru-RU"/>
          </a:p>
        </p:txBody>
      </p:sp>
    </p:spTree>
    <p:extLst>
      <p:ext uri="{BB962C8B-B14F-4D97-AF65-F5344CB8AC3E}">
        <p14:creationId xmlns:p14="http://schemas.microsoft.com/office/powerpoint/2010/main" val="286262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a:buChar char="•"/>
            </a:pPr>
            <a:r>
              <a:rPr lang="en-US" dirty="0"/>
              <a:t> Dissent is not tolerated; or, if it is tolerated, the pastor spends his/her time and energy “putting out fires.”</a:t>
            </a:r>
          </a:p>
          <a:p>
            <a:pPr>
              <a:lnSpc>
                <a:spcPct val="80000"/>
              </a:lnSpc>
              <a:buFont typeface="Arial"/>
              <a:buChar char="•"/>
            </a:pPr>
            <a:r>
              <a:rPr lang="en-US" dirty="0"/>
              <a:t> Lay persons are evaluated by the pastor and the staff.</a:t>
            </a:r>
          </a:p>
          <a:p>
            <a:pPr>
              <a:lnSpc>
                <a:spcPct val="80000"/>
              </a:lnSpc>
              <a:buFont typeface="Arial"/>
              <a:buChar char="•"/>
            </a:pPr>
            <a:endParaRPr lang="en-US" dirty="0"/>
          </a:p>
          <a:p>
            <a:pPr>
              <a:lnSpc>
                <a:spcPct val="80000"/>
              </a:lnSpc>
              <a:buFontTx/>
              <a:buNone/>
            </a:pPr>
            <a:r>
              <a:rPr lang="en-US" dirty="0"/>
              <a:t>Major Downside: The congregation feels run-over, discounted, and shut out from the ministry of the church.  </a:t>
            </a:r>
          </a:p>
          <a:p>
            <a:pPr>
              <a:lnSpc>
                <a:spcPct val="80000"/>
              </a:lnSpc>
              <a:buFontTx/>
              <a:buNone/>
            </a:pPr>
            <a:endParaRPr lang="en-US" dirty="0"/>
          </a:p>
          <a:p>
            <a:pPr>
              <a:lnSpc>
                <a:spcPct val="80000"/>
              </a:lnSpc>
              <a:buFontTx/>
              <a:buNone/>
            </a:pPr>
            <a:r>
              <a:rPr lang="en-US" dirty="0"/>
              <a:t>Or, power needs are expressed in a passive-aggressive manner that is manifested in chronic conflict.</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32</a:t>
            </a:fld>
            <a:endParaRPr lang="ru-RU"/>
          </a:p>
        </p:txBody>
      </p:sp>
      <p:sp>
        <p:nvSpPr>
          <p:cNvPr id="5" name="Date Placeholder 4"/>
          <p:cNvSpPr>
            <a:spLocks noGrp="1"/>
          </p:cNvSpPr>
          <p:nvPr>
            <p:ph type="dt" idx="11"/>
          </p:nvPr>
        </p:nvSpPr>
        <p:spPr/>
        <p:txBody>
          <a:bodyPr/>
          <a:lstStyle/>
          <a:p>
            <a:fld id="{9A1B5C2D-C835-4736-868D-4990E5B97FAE}" type="datetime1">
              <a:rPr lang="en-US" smtClean="0"/>
              <a:t>2/4/2019</a:t>
            </a:fld>
            <a:endParaRPr lang="ru-RU"/>
          </a:p>
        </p:txBody>
      </p:sp>
    </p:spTree>
    <p:extLst>
      <p:ext uri="{BB962C8B-B14F-4D97-AF65-F5344CB8AC3E}">
        <p14:creationId xmlns:p14="http://schemas.microsoft.com/office/powerpoint/2010/main" val="243240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t>Safe and ineffective.</a:t>
            </a:r>
          </a:p>
          <a:p>
            <a:pPr eaLnBrk="1" hangingPunct="1">
              <a:spcBef>
                <a:spcPct val="0"/>
              </a:spcBef>
            </a:pPr>
            <a:endParaRPr lang="en-US" dirty="0"/>
          </a:p>
          <a:p>
            <a:pPr eaLnBrk="1" hangingPunct="1">
              <a:spcBef>
                <a:spcPct val="0"/>
              </a:spcBef>
            </a:pPr>
            <a:r>
              <a:rPr lang="en-US" dirty="0"/>
              <a:t>The church exists for mission, not for structure. </a:t>
            </a:r>
          </a:p>
          <a:p>
            <a:pPr eaLnBrk="1" hangingPunct="1">
              <a:spcBef>
                <a:spcPct val="0"/>
              </a:spcBef>
            </a:pPr>
            <a:endParaRPr lang="en-US" dirty="0"/>
          </a:p>
          <a:p>
            <a:pPr eaLnBrk="1" hangingPunct="1">
              <a:spcBef>
                <a:spcPct val="0"/>
              </a:spcBef>
            </a:pPr>
            <a:r>
              <a:rPr lang="en-US" dirty="0"/>
              <a:t>Briefly review the current church structure. This can be done with a handout or by inserting a slide here. Either way, the point is not to speak badly about the current structure but to use this as our starting point for change. </a:t>
            </a:r>
          </a:p>
          <a:p>
            <a:pPr eaLnBrk="1" hangingPunct="1">
              <a:spcBef>
                <a:spcPct val="0"/>
              </a:spcBef>
            </a:pPr>
            <a:endParaRPr lang="en-US" dirty="0"/>
          </a:p>
          <a:p>
            <a:pPr eaLnBrk="1" hangingPunct="1">
              <a:spcBef>
                <a:spcPct val="0"/>
              </a:spcBef>
            </a:pPr>
            <a:r>
              <a:rPr lang="en-US" dirty="0"/>
              <a:t>You may want to have a quick conversation around this in order to help people feel better about what they have been doing for a long time. </a:t>
            </a:r>
          </a:p>
          <a:p>
            <a:pPr eaLnBrk="1" hangingPunct="1">
              <a:spcBef>
                <a:spcPct val="0"/>
              </a:spcBef>
              <a:buFontTx/>
              <a:buChar char="•"/>
            </a:pPr>
            <a:r>
              <a:rPr lang="en-US" dirty="0"/>
              <a:t> What has worked well with this structure?</a:t>
            </a:r>
          </a:p>
          <a:p>
            <a:pPr eaLnBrk="1" hangingPunct="1">
              <a:spcBef>
                <a:spcPct val="0"/>
              </a:spcBef>
              <a:buFontTx/>
              <a:buChar char="•"/>
            </a:pPr>
            <a:r>
              <a:rPr lang="en-US" dirty="0"/>
              <a:t> What elements are important for us to try and take forward?</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solidFill>
                  <a:srgbClr val="000000"/>
                </a:solidFill>
              </a:rPr>
              <a:pPr/>
              <a:t>4</a:t>
            </a:fld>
            <a:endParaRPr lang="ru-RU">
              <a:solidFill>
                <a:srgbClr val="000000"/>
              </a:solidFill>
            </a:endParaRPr>
          </a:p>
        </p:txBody>
      </p:sp>
      <p:sp>
        <p:nvSpPr>
          <p:cNvPr id="5" name="Date Placeholder 4"/>
          <p:cNvSpPr>
            <a:spLocks noGrp="1"/>
          </p:cNvSpPr>
          <p:nvPr>
            <p:ph type="dt" idx="11"/>
          </p:nvPr>
        </p:nvSpPr>
        <p:spPr/>
        <p:txBody>
          <a:bodyPr/>
          <a:lstStyle/>
          <a:p>
            <a:fld id="{F9F7DA75-9DC3-4626-AB9D-FB899C33AE62}" type="datetime1">
              <a:rPr lang="en-US" smtClean="0"/>
              <a:t>2/4/2019</a:t>
            </a:fld>
            <a:endParaRPr lang="ru-RU"/>
          </a:p>
        </p:txBody>
      </p:sp>
    </p:spTree>
    <p:extLst>
      <p:ext uri="{BB962C8B-B14F-4D97-AF65-F5344CB8AC3E}">
        <p14:creationId xmlns:p14="http://schemas.microsoft.com/office/powerpoint/2010/main" val="680875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t>Accountability leadership is the marriage of responsibility, authority, and accountability. </a:t>
            </a:r>
          </a:p>
          <a:p>
            <a:pPr eaLnBrk="1" hangingPunct="1">
              <a:spcBef>
                <a:spcPct val="0"/>
              </a:spcBef>
            </a:pPr>
            <a:endParaRPr lang="en-US" dirty="0"/>
          </a:p>
          <a:p>
            <a:pPr eaLnBrk="1" hangingPunct="1">
              <a:spcBef>
                <a:spcPct val="0"/>
              </a:spcBef>
            </a:pPr>
            <a:r>
              <a:rPr lang="en-US" dirty="0"/>
              <a:t>The next few slides outline some of the key points about accountability leadership from the book </a:t>
            </a:r>
            <a:r>
              <a:rPr lang="en-US" u="sng" dirty="0"/>
              <a:t>Winning on Purpose </a:t>
            </a:r>
            <a:r>
              <a:rPr lang="en-US" dirty="0"/>
              <a:t>by John Edmund Kaiser. </a:t>
            </a:r>
          </a:p>
          <a:p>
            <a:pPr eaLnBrk="1" hangingPunct="1">
              <a:spcBef>
                <a:spcPct val="0"/>
              </a:spcBef>
            </a:pPr>
            <a:endParaRPr lang="en-US" dirty="0"/>
          </a:p>
          <a:p>
            <a:pPr eaLnBrk="1" hangingPunct="1">
              <a:spcBef>
                <a:spcPct val="0"/>
              </a:spcBef>
            </a:pPr>
            <a:r>
              <a:rPr lang="en-US" dirty="0"/>
              <a:t>(It would be a good idea to have a copy of the book with you and to have reviewed it again prior to this workshop.) </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33</a:t>
            </a:fld>
            <a:endParaRPr lang="ru-RU"/>
          </a:p>
        </p:txBody>
      </p:sp>
      <p:sp>
        <p:nvSpPr>
          <p:cNvPr id="5" name="Date Placeholder 4"/>
          <p:cNvSpPr>
            <a:spLocks noGrp="1"/>
          </p:cNvSpPr>
          <p:nvPr>
            <p:ph type="dt" idx="11"/>
          </p:nvPr>
        </p:nvSpPr>
        <p:spPr/>
        <p:txBody>
          <a:bodyPr/>
          <a:lstStyle/>
          <a:p>
            <a:fld id="{19D54981-D515-43F9-A22E-85D1D65BAAC7}" type="datetime1">
              <a:rPr lang="en-US" smtClean="0"/>
              <a:t>2/4/2019</a:t>
            </a:fld>
            <a:endParaRPr lang="ru-RU"/>
          </a:p>
        </p:txBody>
      </p:sp>
    </p:spTree>
    <p:extLst>
      <p:ext uri="{BB962C8B-B14F-4D97-AF65-F5344CB8AC3E}">
        <p14:creationId xmlns:p14="http://schemas.microsoft.com/office/powerpoint/2010/main" val="3427313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t>Accountability leadership is the marriage of responsibility, authority, and accountability. </a:t>
            </a:r>
          </a:p>
          <a:p>
            <a:pPr eaLnBrk="1" hangingPunct="1">
              <a:spcBef>
                <a:spcPct val="0"/>
              </a:spcBef>
            </a:pPr>
            <a:endParaRPr lang="en-US" dirty="0"/>
          </a:p>
          <a:p>
            <a:pPr eaLnBrk="1" hangingPunct="1">
              <a:spcBef>
                <a:spcPct val="0"/>
              </a:spcBef>
            </a:pPr>
            <a:r>
              <a:rPr lang="en-US" dirty="0"/>
              <a:t>The next few slides outline some of the key points about accountability leadership from the book </a:t>
            </a:r>
            <a:r>
              <a:rPr lang="en-US" u="sng" dirty="0"/>
              <a:t>Winning on Purpose </a:t>
            </a:r>
            <a:r>
              <a:rPr lang="en-US" dirty="0"/>
              <a:t>by John Edmund Kaiser. </a:t>
            </a:r>
          </a:p>
          <a:p>
            <a:pPr eaLnBrk="1" hangingPunct="1">
              <a:spcBef>
                <a:spcPct val="0"/>
              </a:spcBef>
            </a:pPr>
            <a:endParaRPr lang="en-US" dirty="0"/>
          </a:p>
          <a:p>
            <a:pPr eaLnBrk="1" hangingPunct="1">
              <a:spcBef>
                <a:spcPct val="0"/>
              </a:spcBef>
            </a:pPr>
            <a:r>
              <a:rPr lang="en-US" dirty="0"/>
              <a:t>(It would be a good idea to have a copy of the book with you and to have reviewed it again prior to this workshop.) </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34</a:t>
            </a:fld>
            <a:endParaRPr lang="ru-RU"/>
          </a:p>
        </p:txBody>
      </p:sp>
      <p:sp>
        <p:nvSpPr>
          <p:cNvPr id="5" name="Date Placeholder 4"/>
          <p:cNvSpPr>
            <a:spLocks noGrp="1"/>
          </p:cNvSpPr>
          <p:nvPr>
            <p:ph type="dt" idx="11"/>
          </p:nvPr>
        </p:nvSpPr>
        <p:spPr/>
        <p:txBody>
          <a:bodyPr/>
          <a:lstStyle/>
          <a:p>
            <a:fld id="{2641D161-4EB6-41C3-AA5E-CC73F9927506}" type="datetime1">
              <a:rPr lang="en-US" smtClean="0"/>
              <a:t>2/4/2019</a:t>
            </a:fld>
            <a:endParaRPr lang="ru-RU"/>
          </a:p>
        </p:txBody>
      </p:sp>
    </p:spTree>
    <p:extLst>
      <p:ext uri="{BB962C8B-B14F-4D97-AF65-F5344CB8AC3E}">
        <p14:creationId xmlns:p14="http://schemas.microsoft.com/office/powerpoint/2010/main" val="3298056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Tx/>
              <a:buNone/>
            </a:pPr>
            <a:r>
              <a:rPr lang="en-US" dirty="0"/>
              <a:t>This model assumes that those who are held accountable for the outcome should be the persons who are vested with responsibility and authority for making the decisions.  In this model the Church Council governs, the pastor leads, the staff (paid and unpaid) manage, and the congregation does “hands on” ministry.</a:t>
            </a:r>
          </a:p>
          <a:p>
            <a:pPr>
              <a:lnSpc>
                <a:spcPct val="80000"/>
              </a:lnSpc>
              <a:buFontTx/>
              <a:buNone/>
            </a:pPr>
            <a:endParaRPr lang="en-US" dirty="0"/>
          </a:p>
          <a:p>
            <a:pPr>
              <a:lnSpc>
                <a:spcPct val="80000"/>
              </a:lnSpc>
              <a:buFont typeface="Arial"/>
              <a:buChar char="•"/>
            </a:pPr>
            <a:r>
              <a:rPr lang="en-US" dirty="0"/>
              <a:t>    The mission of the church comes first. </a:t>
            </a:r>
          </a:p>
          <a:p>
            <a:pPr marL="241628" indent="-241628">
              <a:lnSpc>
                <a:spcPct val="80000"/>
              </a:lnSpc>
              <a:buFont typeface="Arial"/>
              <a:buChar char="•"/>
            </a:pPr>
            <a:r>
              <a:rPr lang="en-US" dirty="0"/>
              <a:t>The next step must be to get good people in the right places to align with the mission of the church.</a:t>
            </a:r>
          </a:p>
          <a:p>
            <a:pPr>
              <a:lnSpc>
                <a:spcPct val="80000"/>
              </a:lnSpc>
              <a:buFont typeface="Arial"/>
              <a:buChar char="•"/>
            </a:pPr>
            <a:r>
              <a:rPr lang="en-US" dirty="0"/>
              <a:t>    This model assumes that the fewer the number of people who are involved in decisions, the more people who can be deployed in ministry.</a:t>
            </a:r>
          </a:p>
          <a:p>
            <a:pPr>
              <a:lnSpc>
                <a:spcPct val="80000"/>
              </a:lnSpc>
              <a:buFont typeface="Arial"/>
              <a:buChar char="•"/>
            </a:pPr>
            <a:r>
              <a:rPr lang="en-US" dirty="0"/>
              <a:t>    The pastor functions as visionary, leader, cheerleader, and teacher.  Shepherding is done by lay persons.  Staff have clearly defined 	leadership roles with concrete job targets, and they are accountable to the pastor.  The pastor, in turn, is accountable to the “PPRC”.</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35</a:t>
            </a:fld>
            <a:endParaRPr lang="ru-RU"/>
          </a:p>
        </p:txBody>
      </p:sp>
      <p:sp>
        <p:nvSpPr>
          <p:cNvPr id="5" name="Date Placeholder 4"/>
          <p:cNvSpPr>
            <a:spLocks noGrp="1"/>
          </p:cNvSpPr>
          <p:nvPr>
            <p:ph type="dt" idx="11"/>
          </p:nvPr>
        </p:nvSpPr>
        <p:spPr/>
        <p:txBody>
          <a:bodyPr/>
          <a:lstStyle/>
          <a:p>
            <a:fld id="{B68306E8-B2F7-4326-ACEC-FA60E450F1BE}" type="datetime1">
              <a:rPr lang="en-US" smtClean="0"/>
              <a:t>2/4/2019</a:t>
            </a:fld>
            <a:endParaRPr lang="ru-RU"/>
          </a:p>
        </p:txBody>
      </p:sp>
    </p:spTree>
    <p:extLst>
      <p:ext uri="{BB962C8B-B14F-4D97-AF65-F5344CB8AC3E}">
        <p14:creationId xmlns:p14="http://schemas.microsoft.com/office/powerpoint/2010/main" val="463573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a:buChar char="•"/>
            </a:pPr>
            <a:r>
              <a:rPr lang="en-US" dirty="0"/>
              <a:t>     Input comes from anyone; direction comes from the staff who, in turn, take direction from the pastor.</a:t>
            </a:r>
          </a:p>
          <a:p>
            <a:pPr>
              <a:lnSpc>
                <a:spcPct val="80000"/>
              </a:lnSpc>
              <a:buFont typeface="Arial"/>
              <a:buChar char="•"/>
            </a:pPr>
            <a:r>
              <a:rPr lang="en-US" dirty="0"/>
              <a:t>     The staff is evaluated by the pastor, the pastor is evaluated by the congregation, lay leaders are evaluated by the pastor and staff; everyone is held accountable for the sake of the mission.</a:t>
            </a:r>
          </a:p>
          <a:p>
            <a:pPr>
              <a:lnSpc>
                <a:spcPct val="80000"/>
              </a:lnSpc>
              <a:buFont typeface="Arial"/>
              <a:buChar char="•"/>
            </a:pPr>
            <a:r>
              <a:rPr lang="en-US" dirty="0"/>
              <a:t>     Alignment to the mission and critical thrust, not consensus, are needed for the church to move forward on an issue.  The “client” is the mission.</a:t>
            </a:r>
          </a:p>
        </p:txBody>
      </p:sp>
      <p:sp>
        <p:nvSpPr>
          <p:cNvPr id="4" name="Slide Number Placeholder 3"/>
          <p:cNvSpPr>
            <a:spLocks noGrp="1"/>
          </p:cNvSpPr>
          <p:nvPr>
            <p:ph type="sldNum" sz="quarter" idx="10"/>
          </p:nvPr>
        </p:nvSpPr>
        <p:spPr/>
        <p:txBody>
          <a:bodyPr/>
          <a:lstStyle/>
          <a:p>
            <a:fld id="{CB390865-B184-3349-9A38-BC6940BC7985}" type="slidenum">
              <a:rPr lang="ru-RU" smtClean="0"/>
              <a:pPr/>
              <a:t>36</a:t>
            </a:fld>
            <a:endParaRPr lang="ru-RU"/>
          </a:p>
        </p:txBody>
      </p:sp>
      <p:sp>
        <p:nvSpPr>
          <p:cNvPr id="5" name="Date Placeholder 4"/>
          <p:cNvSpPr>
            <a:spLocks noGrp="1"/>
          </p:cNvSpPr>
          <p:nvPr>
            <p:ph type="dt" idx="11"/>
          </p:nvPr>
        </p:nvSpPr>
        <p:spPr/>
        <p:txBody>
          <a:bodyPr/>
          <a:lstStyle/>
          <a:p>
            <a:fld id="{0D72C28F-0115-4616-B6E8-9984CB20524C}" type="datetime1">
              <a:rPr lang="en-US" smtClean="0"/>
              <a:t>2/4/2019</a:t>
            </a:fld>
            <a:endParaRPr lang="ru-RU"/>
          </a:p>
        </p:txBody>
      </p:sp>
    </p:spTree>
    <p:extLst>
      <p:ext uri="{BB962C8B-B14F-4D97-AF65-F5344CB8AC3E}">
        <p14:creationId xmlns:p14="http://schemas.microsoft.com/office/powerpoint/2010/main" val="861171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t>The senior pastor is called to lead the church. </a:t>
            </a:r>
          </a:p>
          <a:p>
            <a:pPr eaLnBrk="1" hangingPunct="1">
              <a:spcBef>
                <a:spcPct val="0"/>
              </a:spcBef>
            </a:pPr>
            <a:endParaRPr lang="en-US" dirty="0"/>
          </a:p>
          <a:p>
            <a:pPr eaLnBrk="1" hangingPunct="1">
              <a:spcBef>
                <a:spcPct val="0"/>
              </a:spcBef>
            </a:pPr>
            <a:r>
              <a:rPr lang="en-US" dirty="0"/>
              <a:t>The staff (both paid and unpaid) reports to the Senior Pastor (not the congregation) and is responsible for managing the church and carrying out the implementation of the vision. The pastor holds the staff (paid and unpaid) accountable for achieving their goals and provides support and training where needed. </a:t>
            </a:r>
          </a:p>
          <a:p>
            <a:pPr eaLnBrk="1" hangingPunct="1">
              <a:spcBef>
                <a:spcPct val="0"/>
              </a:spcBef>
            </a:pPr>
            <a:endParaRPr lang="en-US" dirty="0"/>
          </a:p>
          <a:p>
            <a:pPr eaLnBrk="1" hangingPunct="1">
              <a:spcBef>
                <a:spcPct val="0"/>
              </a:spcBef>
            </a:pPr>
            <a:r>
              <a:rPr lang="en-US" dirty="0"/>
              <a:t>The board/council holds the pastor accountable for achieving goals and protects them from things that would get in the way of achieving those goals. They protect the pastor from people or things that would negatively impact the achievement of goals, vision, and mission. </a:t>
            </a:r>
          </a:p>
          <a:p>
            <a:pPr eaLnBrk="1" hangingPunct="1">
              <a:spcBef>
                <a:spcPct val="0"/>
              </a:spcBef>
            </a:pPr>
            <a:endParaRPr lang="en-US" dirty="0"/>
          </a:p>
          <a:p>
            <a:pPr eaLnBrk="1" hangingPunct="1">
              <a:spcBef>
                <a:spcPct val="0"/>
              </a:spcBef>
            </a:pPr>
            <a:r>
              <a:rPr lang="en-US" dirty="0"/>
              <a:t>The Congregation does the ministry of the church.</a:t>
            </a:r>
          </a:p>
          <a:p>
            <a:pPr eaLnBrk="1" hangingPunct="1">
              <a:spcBef>
                <a:spcPct val="0"/>
              </a:spcBef>
            </a:pPr>
            <a:endParaRPr lang="en-US" dirty="0"/>
          </a:p>
          <a:p>
            <a:pPr eaLnBrk="1" hangingPunct="1">
              <a:spcBef>
                <a:spcPct val="0"/>
              </a:spcBef>
            </a:pPr>
            <a:r>
              <a:rPr lang="en-US" dirty="0"/>
              <a:t>The next slides show a good example. </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37</a:t>
            </a:fld>
            <a:endParaRPr lang="ru-RU"/>
          </a:p>
        </p:txBody>
      </p:sp>
      <p:sp>
        <p:nvSpPr>
          <p:cNvPr id="5" name="Date Placeholder 4"/>
          <p:cNvSpPr>
            <a:spLocks noGrp="1"/>
          </p:cNvSpPr>
          <p:nvPr>
            <p:ph type="dt" idx="11"/>
          </p:nvPr>
        </p:nvSpPr>
        <p:spPr/>
        <p:txBody>
          <a:bodyPr/>
          <a:lstStyle/>
          <a:p>
            <a:fld id="{F05477AB-C58D-4D09-9CAA-FC368D029347}" type="datetime1">
              <a:rPr lang="en-US" smtClean="0"/>
              <a:t>2/4/2019</a:t>
            </a:fld>
            <a:endParaRPr lang="ru-RU"/>
          </a:p>
        </p:txBody>
      </p:sp>
    </p:spTree>
    <p:extLst>
      <p:ext uri="{BB962C8B-B14F-4D97-AF65-F5344CB8AC3E}">
        <p14:creationId xmlns:p14="http://schemas.microsoft.com/office/powerpoint/2010/main" val="3924486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38</a:t>
            </a:fld>
            <a:endParaRPr lang="ru-RU"/>
          </a:p>
        </p:txBody>
      </p:sp>
      <p:sp>
        <p:nvSpPr>
          <p:cNvPr id="5" name="Date Placeholder 4"/>
          <p:cNvSpPr>
            <a:spLocks noGrp="1"/>
          </p:cNvSpPr>
          <p:nvPr>
            <p:ph type="dt" idx="11"/>
          </p:nvPr>
        </p:nvSpPr>
        <p:spPr/>
        <p:txBody>
          <a:bodyPr/>
          <a:lstStyle/>
          <a:p>
            <a:fld id="{83E23BB7-53A9-43D5-9541-89F862A15E85}" type="datetime1">
              <a:rPr lang="en-US" smtClean="0"/>
              <a:t>2/4/2019</a:t>
            </a:fld>
            <a:endParaRPr lang="ru-RU"/>
          </a:p>
        </p:txBody>
      </p:sp>
    </p:spTree>
    <p:extLst>
      <p:ext uri="{BB962C8B-B14F-4D97-AF65-F5344CB8AC3E}">
        <p14:creationId xmlns:p14="http://schemas.microsoft.com/office/powerpoint/2010/main" val="2383633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t>After you cover each of the strengths it would be good to also explain some of the challenges the church should expect as the move to this model:</a:t>
            </a:r>
          </a:p>
          <a:p>
            <a:pPr eaLnBrk="1" hangingPunct="1">
              <a:spcBef>
                <a:spcPct val="0"/>
              </a:spcBef>
            </a:pPr>
            <a:endParaRPr lang="en-US" dirty="0"/>
          </a:p>
          <a:p>
            <a:pPr eaLnBrk="1" hangingPunct="1">
              <a:spcBef>
                <a:spcPct val="0"/>
              </a:spcBef>
              <a:buFontTx/>
              <a:buChar char="•"/>
            </a:pPr>
            <a:r>
              <a:rPr lang="en-US" dirty="0"/>
              <a:t> Some people may experience a feeling of disconnection due to no longer being involved in every little decision of the church. </a:t>
            </a:r>
          </a:p>
          <a:p>
            <a:pPr eaLnBrk="1" hangingPunct="1">
              <a:spcBef>
                <a:spcPct val="0"/>
              </a:spcBef>
              <a:buFontTx/>
              <a:buChar char="•"/>
            </a:pPr>
            <a:endParaRPr lang="en-US" dirty="0"/>
          </a:p>
          <a:p>
            <a:pPr eaLnBrk="1" hangingPunct="1">
              <a:spcBef>
                <a:spcPct val="0"/>
              </a:spcBef>
              <a:buFontTx/>
              <a:buChar char="•"/>
            </a:pPr>
            <a:r>
              <a:rPr lang="en-US" dirty="0"/>
              <a:t> The pastor will need to lead very differently going forward than they have in the past. Not all pastors have experience leading or managing a staff and will need help from some trusted mentors and the coach. </a:t>
            </a:r>
          </a:p>
          <a:p>
            <a:pPr eaLnBrk="1" hangingPunct="1">
              <a:spcBef>
                <a:spcPct val="0"/>
              </a:spcBef>
              <a:buFontTx/>
              <a:buChar char="•"/>
            </a:pPr>
            <a:endParaRPr lang="en-US" dirty="0"/>
          </a:p>
          <a:p>
            <a:pPr eaLnBrk="1" hangingPunct="1">
              <a:spcBef>
                <a:spcPct val="0"/>
              </a:spcBef>
              <a:buFontTx/>
              <a:buChar char="•"/>
            </a:pPr>
            <a:r>
              <a:rPr lang="en-US" dirty="0"/>
              <a:t> There may be a perception of control or power loss. Those in the congregation who are not part of this training may get the impression that there is a loss of control when there is actually more accountability in place. </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39</a:t>
            </a:fld>
            <a:endParaRPr lang="ru-RU"/>
          </a:p>
        </p:txBody>
      </p:sp>
      <p:sp>
        <p:nvSpPr>
          <p:cNvPr id="5" name="Date Placeholder 4"/>
          <p:cNvSpPr>
            <a:spLocks noGrp="1"/>
          </p:cNvSpPr>
          <p:nvPr>
            <p:ph type="dt" idx="11"/>
          </p:nvPr>
        </p:nvSpPr>
        <p:spPr/>
        <p:txBody>
          <a:bodyPr/>
          <a:lstStyle/>
          <a:p>
            <a:fld id="{08686B59-442E-441C-B06C-19D440D5E9C3}" type="datetime1">
              <a:rPr lang="en-US" smtClean="0"/>
              <a:t>2/4/2019</a:t>
            </a:fld>
            <a:endParaRPr lang="ru-RU"/>
          </a:p>
        </p:txBody>
      </p:sp>
    </p:spTree>
    <p:extLst>
      <p:ext uri="{BB962C8B-B14F-4D97-AF65-F5344CB8AC3E}">
        <p14:creationId xmlns:p14="http://schemas.microsoft.com/office/powerpoint/2010/main" val="3976511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11">
              <a:defRPr/>
            </a:pPr>
            <a:r>
              <a:rPr lang="en-US" dirty="0"/>
              <a:t>All of the roles change as we move toward accountability leadership. It is important for us to be clear on what we are asking our pastor to focus on in our church. </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40</a:t>
            </a:fld>
            <a:endParaRPr lang="ru-RU"/>
          </a:p>
        </p:txBody>
      </p:sp>
      <p:sp>
        <p:nvSpPr>
          <p:cNvPr id="5" name="Date Placeholder 4"/>
          <p:cNvSpPr>
            <a:spLocks noGrp="1"/>
          </p:cNvSpPr>
          <p:nvPr>
            <p:ph type="dt" idx="11"/>
          </p:nvPr>
        </p:nvSpPr>
        <p:spPr/>
        <p:txBody>
          <a:bodyPr/>
          <a:lstStyle/>
          <a:p>
            <a:fld id="{77465237-B515-4856-8301-79E42926EBD6}" type="datetime1">
              <a:rPr lang="en-US" smtClean="0"/>
              <a:t>2/4/2019</a:t>
            </a:fld>
            <a:endParaRPr lang="ru-RU"/>
          </a:p>
        </p:txBody>
      </p:sp>
    </p:spTree>
    <p:extLst>
      <p:ext uri="{BB962C8B-B14F-4D97-AF65-F5344CB8AC3E}">
        <p14:creationId xmlns:p14="http://schemas.microsoft.com/office/powerpoint/2010/main" val="1197009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41</a:t>
            </a:fld>
            <a:endParaRPr lang="ru-RU"/>
          </a:p>
        </p:txBody>
      </p:sp>
      <p:sp>
        <p:nvSpPr>
          <p:cNvPr id="5" name="Date Placeholder 4"/>
          <p:cNvSpPr>
            <a:spLocks noGrp="1"/>
          </p:cNvSpPr>
          <p:nvPr>
            <p:ph type="dt" idx="11"/>
          </p:nvPr>
        </p:nvSpPr>
        <p:spPr/>
        <p:txBody>
          <a:bodyPr/>
          <a:lstStyle/>
          <a:p>
            <a:fld id="{33880AE9-D94C-406A-8999-BA49958F8EA1}" type="datetime1">
              <a:rPr lang="en-US" smtClean="0"/>
              <a:t>2/4/2019</a:t>
            </a:fld>
            <a:endParaRPr lang="ru-RU"/>
          </a:p>
        </p:txBody>
      </p:sp>
    </p:spTree>
    <p:extLst>
      <p:ext uri="{BB962C8B-B14F-4D97-AF65-F5344CB8AC3E}">
        <p14:creationId xmlns:p14="http://schemas.microsoft.com/office/powerpoint/2010/main" val="1011294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Unfortunately, this is what happens in too many churches. We have good intentions, we have LOTS of meetings, our calendars are FULL of activities…but at the end of the year we are no closer to our vision than we were at the beginning of the year. (That may be because we did not even know what the vision was!)</a:t>
            </a:r>
          </a:p>
          <a:p>
            <a:pPr eaLnBrk="1" hangingPunct="1">
              <a:spcBef>
                <a:spcPct val="0"/>
              </a:spcBef>
            </a:pPr>
            <a:endParaRPr lang="en-US" dirty="0"/>
          </a:p>
          <a:p>
            <a:pPr eaLnBrk="1" hangingPunct="1">
              <a:spcBef>
                <a:spcPct val="0"/>
              </a:spcBef>
            </a:pPr>
            <a:r>
              <a:rPr lang="en-US" dirty="0"/>
              <a:t>It is of vital importance that we are all clear on what our mission and vision is so that we can develop goals as a church and in our specific ministry areas in order to ensure we achieve that vision. </a:t>
            </a:r>
          </a:p>
          <a:p>
            <a:pPr eaLnBrk="1" hangingPunct="1">
              <a:spcBef>
                <a:spcPct val="0"/>
              </a:spcBef>
            </a:pPr>
            <a:endParaRPr lang="en-US" dirty="0"/>
          </a:p>
          <a:p>
            <a:pPr eaLnBrk="1" hangingPunct="1">
              <a:spcBef>
                <a:spcPct val="0"/>
              </a:spcBef>
            </a:pPr>
            <a:r>
              <a:rPr lang="en-US" dirty="0"/>
              <a:t>Now that we understand the key concepts of Accountability Leadership, let’s look at how we can connect it to our mission, vision, and goals.</a:t>
            </a:r>
          </a:p>
        </p:txBody>
      </p:sp>
      <p:sp>
        <p:nvSpPr>
          <p:cNvPr id="43012" name="Slide Number Placeholder 3"/>
          <p:cNvSpPr>
            <a:spLocks noGrp="1"/>
          </p:cNvSpPr>
          <p:nvPr>
            <p:ph type="sldNum" sz="quarter" idx="5"/>
          </p:nvPr>
        </p:nvSpPr>
        <p:spPr bwMode="auto">
          <a:ln>
            <a:miter lim="800000"/>
            <a:headEnd/>
            <a:tailEnd/>
          </a:ln>
        </p:spPr>
        <p:txBody>
          <a:bodyPr/>
          <a:lstStyle/>
          <a:p>
            <a:fld id="{3A039411-AF7A-4941-99B2-053FBFA1A848}" type="slidenum">
              <a:rPr lang="en-US"/>
              <a:pPr/>
              <a:t>42</a:t>
            </a:fld>
            <a:endParaRPr lang="en-US"/>
          </a:p>
        </p:txBody>
      </p:sp>
      <p:sp>
        <p:nvSpPr>
          <p:cNvPr id="2" name="Date Placeholder 1"/>
          <p:cNvSpPr>
            <a:spLocks noGrp="1"/>
          </p:cNvSpPr>
          <p:nvPr>
            <p:ph type="dt" idx="10"/>
          </p:nvPr>
        </p:nvSpPr>
        <p:spPr/>
        <p:txBody>
          <a:bodyPr/>
          <a:lstStyle/>
          <a:p>
            <a:fld id="{3FB749ED-471B-48E3-BF05-43AB22F1282A}" type="datetime1">
              <a:rPr lang="en-US" smtClean="0"/>
              <a:t>2/4/2019</a:t>
            </a:fld>
            <a:endParaRPr lang="ru-RU"/>
          </a:p>
        </p:txBody>
      </p:sp>
    </p:spTree>
    <p:extLst>
      <p:ext uri="{BB962C8B-B14F-4D97-AF65-F5344CB8AC3E}">
        <p14:creationId xmlns:p14="http://schemas.microsoft.com/office/powerpoint/2010/main" val="75672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390865-B184-3349-9A38-BC6940BC7985}" type="slidenum">
              <a:rPr lang="ru-RU" smtClean="0">
                <a:solidFill>
                  <a:srgbClr val="000000"/>
                </a:solidFill>
              </a:rPr>
              <a:pPr/>
              <a:t>5</a:t>
            </a:fld>
            <a:endParaRPr lang="ru-RU">
              <a:solidFill>
                <a:srgbClr val="000000"/>
              </a:solidFill>
            </a:endParaRPr>
          </a:p>
        </p:txBody>
      </p:sp>
      <p:sp>
        <p:nvSpPr>
          <p:cNvPr id="5" name="Date Placeholder 4"/>
          <p:cNvSpPr>
            <a:spLocks noGrp="1"/>
          </p:cNvSpPr>
          <p:nvPr>
            <p:ph type="dt" idx="11"/>
          </p:nvPr>
        </p:nvSpPr>
        <p:spPr/>
        <p:txBody>
          <a:bodyPr/>
          <a:lstStyle/>
          <a:p>
            <a:fld id="{5F28EE9E-97EF-448C-A0CD-BD1F95D8FACF}" type="datetime1">
              <a:rPr lang="en-US" smtClean="0"/>
              <a:t>2/4/2019</a:t>
            </a:fld>
            <a:endParaRPr lang="ru-RU"/>
          </a:p>
        </p:txBody>
      </p:sp>
    </p:spTree>
    <p:extLst>
      <p:ext uri="{BB962C8B-B14F-4D97-AF65-F5344CB8AC3E}">
        <p14:creationId xmlns:p14="http://schemas.microsoft.com/office/powerpoint/2010/main" val="1364486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Mission is what we do. This should be the same in all churches. Some may say it in different words, but the results must be the same. </a:t>
            </a:r>
          </a:p>
        </p:txBody>
      </p:sp>
      <p:sp>
        <p:nvSpPr>
          <p:cNvPr id="44036" name="Slide Number Placeholder 3"/>
          <p:cNvSpPr>
            <a:spLocks noGrp="1"/>
          </p:cNvSpPr>
          <p:nvPr>
            <p:ph type="sldNum" sz="quarter" idx="5"/>
          </p:nvPr>
        </p:nvSpPr>
        <p:spPr bwMode="auto">
          <a:ln>
            <a:miter lim="800000"/>
            <a:headEnd/>
            <a:tailEnd/>
          </a:ln>
        </p:spPr>
        <p:txBody>
          <a:bodyPr/>
          <a:lstStyle/>
          <a:p>
            <a:fld id="{DD676AC5-8529-CA47-AC3C-49E71CB86F2A}" type="slidenum">
              <a:rPr lang="en-US"/>
              <a:pPr/>
              <a:t>43</a:t>
            </a:fld>
            <a:endParaRPr lang="en-US"/>
          </a:p>
        </p:txBody>
      </p:sp>
      <p:sp>
        <p:nvSpPr>
          <p:cNvPr id="2" name="Date Placeholder 1"/>
          <p:cNvSpPr>
            <a:spLocks noGrp="1"/>
          </p:cNvSpPr>
          <p:nvPr>
            <p:ph type="dt" idx="10"/>
          </p:nvPr>
        </p:nvSpPr>
        <p:spPr/>
        <p:txBody>
          <a:bodyPr/>
          <a:lstStyle/>
          <a:p>
            <a:fld id="{EA2E489F-84C6-443B-8C73-4EB8F3408E32}" type="datetime1">
              <a:rPr lang="en-US" smtClean="0"/>
              <a:t>2/4/2019</a:t>
            </a:fld>
            <a:endParaRPr lang="ru-RU"/>
          </a:p>
        </p:txBody>
      </p:sp>
    </p:spTree>
    <p:extLst>
      <p:ext uri="{BB962C8B-B14F-4D97-AF65-F5344CB8AC3E}">
        <p14:creationId xmlns:p14="http://schemas.microsoft.com/office/powerpoint/2010/main" val="5059419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church should have already at least begun the process of developing their vision. Ask for someone to share it with the group.</a:t>
            </a:r>
          </a:p>
          <a:p>
            <a:pPr eaLnBrk="1" hangingPunct="1">
              <a:spcBef>
                <a:spcPct val="0"/>
              </a:spcBef>
            </a:pPr>
            <a:endParaRPr lang="en-US"/>
          </a:p>
          <a:p>
            <a:pPr eaLnBrk="1" hangingPunct="1">
              <a:spcBef>
                <a:spcPct val="0"/>
              </a:spcBef>
            </a:pPr>
            <a:r>
              <a:rPr lang="en-US"/>
              <a:t>It would be good to have the vision written on a flipchart page and hung in the room for everyone to see throughout the workshop. </a:t>
            </a:r>
          </a:p>
        </p:txBody>
      </p:sp>
      <p:sp>
        <p:nvSpPr>
          <p:cNvPr id="45060" name="Slide Number Placeholder 3"/>
          <p:cNvSpPr>
            <a:spLocks noGrp="1"/>
          </p:cNvSpPr>
          <p:nvPr>
            <p:ph type="sldNum" sz="quarter" idx="5"/>
          </p:nvPr>
        </p:nvSpPr>
        <p:spPr bwMode="auto">
          <a:ln>
            <a:miter lim="800000"/>
            <a:headEnd/>
            <a:tailEnd/>
          </a:ln>
        </p:spPr>
        <p:txBody>
          <a:bodyPr/>
          <a:lstStyle/>
          <a:p>
            <a:fld id="{7CC68D5F-5BD4-B34F-953D-962A9B1D7666}" type="slidenum">
              <a:rPr lang="en-US"/>
              <a:pPr/>
              <a:t>44</a:t>
            </a:fld>
            <a:endParaRPr lang="en-US"/>
          </a:p>
        </p:txBody>
      </p:sp>
      <p:sp>
        <p:nvSpPr>
          <p:cNvPr id="2" name="Date Placeholder 1"/>
          <p:cNvSpPr>
            <a:spLocks noGrp="1"/>
          </p:cNvSpPr>
          <p:nvPr>
            <p:ph type="dt" idx="10"/>
          </p:nvPr>
        </p:nvSpPr>
        <p:spPr/>
        <p:txBody>
          <a:bodyPr/>
          <a:lstStyle/>
          <a:p>
            <a:fld id="{01FFBDB5-F520-49EF-BDD7-ECF5C0954E89}" type="datetime1">
              <a:rPr lang="en-US" smtClean="0"/>
              <a:t>2/4/2019</a:t>
            </a:fld>
            <a:endParaRPr lang="ru-RU"/>
          </a:p>
        </p:txBody>
      </p:sp>
    </p:spTree>
    <p:extLst>
      <p:ext uri="{BB962C8B-B14F-4D97-AF65-F5344CB8AC3E}">
        <p14:creationId xmlns:p14="http://schemas.microsoft.com/office/powerpoint/2010/main" val="4193552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Explain to the group the importance of a church having clear goals. More detailed information is available from Ken Willard if needed. (This is also covered as part of our PLD2 training in session one.) </a:t>
            </a:r>
          </a:p>
        </p:txBody>
      </p:sp>
      <p:sp>
        <p:nvSpPr>
          <p:cNvPr id="47108" name="Slide Number Placeholder 3"/>
          <p:cNvSpPr>
            <a:spLocks noGrp="1"/>
          </p:cNvSpPr>
          <p:nvPr>
            <p:ph type="sldNum" sz="quarter" idx="5"/>
          </p:nvPr>
        </p:nvSpPr>
        <p:spPr bwMode="auto">
          <a:ln>
            <a:miter lim="800000"/>
            <a:headEnd/>
            <a:tailEnd/>
          </a:ln>
        </p:spPr>
        <p:txBody>
          <a:bodyPr/>
          <a:lstStyle/>
          <a:p>
            <a:fld id="{D40BE660-5D3F-CC45-B812-B0A35389A521}" type="slidenum">
              <a:rPr lang="en-US"/>
              <a:pPr/>
              <a:t>45</a:t>
            </a:fld>
            <a:endParaRPr lang="en-US"/>
          </a:p>
        </p:txBody>
      </p:sp>
      <p:sp>
        <p:nvSpPr>
          <p:cNvPr id="2" name="Date Placeholder 1"/>
          <p:cNvSpPr>
            <a:spLocks noGrp="1"/>
          </p:cNvSpPr>
          <p:nvPr>
            <p:ph type="dt" idx="10"/>
          </p:nvPr>
        </p:nvSpPr>
        <p:spPr/>
        <p:txBody>
          <a:bodyPr/>
          <a:lstStyle/>
          <a:p>
            <a:fld id="{3EED62E3-8271-4536-88C5-D9159087DD75}" type="datetime1">
              <a:rPr lang="en-US" smtClean="0"/>
              <a:t>2/4/2019</a:t>
            </a:fld>
            <a:endParaRPr lang="ru-RU"/>
          </a:p>
        </p:txBody>
      </p:sp>
    </p:spTree>
    <p:extLst>
      <p:ext uri="{BB962C8B-B14F-4D97-AF65-F5344CB8AC3E}">
        <p14:creationId xmlns:p14="http://schemas.microsoft.com/office/powerpoint/2010/main" val="2220085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pPr/>
              <a:t>48</a:t>
            </a:fld>
            <a:endParaRPr lang="ru-RU"/>
          </a:p>
        </p:txBody>
      </p:sp>
      <p:sp>
        <p:nvSpPr>
          <p:cNvPr id="5" name="Date Placeholder 4"/>
          <p:cNvSpPr>
            <a:spLocks noGrp="1"/>
          </p:cNvSpPr>
          <p:nvPr>
            <p:ph type="dt" idx="11"/>
          </p:nvPr>
        </p:nvSpPr>
        <p:spPr/>
        <p:txBody>
          <a:bodyPr/>
          <a:lstStyle/>
          <a:p>
            <a:fld id="{54FCA431-4B17-4845-A76C-BDFCDDD6CDBA}" type="datetime1">
              <a:rPr lang="en-US" smtClean="0"/>
              <a:t>2/4/2019</a:t>
            </a:fld>
            <a:endParaRPr lang="ru-RU"/>
          </a:p>
        </p:txBody>
      </p:sp>
    </p:spTree>
    <p:extLst>
      <p:ext uri="{BB962C8B-B14F-4D97-AF65-F5344CB8AC3E}">
        <p14:creationId xmlns:p14="http://schemas.microsoft.com/office/powerpoint/2010/main" val="1637916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390865-B184-3349-9A38-BC6940BC7985}" type="slidenum">
              <a:rPr lang="ru-RU" smtClean="0"/>
              <a:pPr/>
              <a:t>49</a:t>
            </a:fld>
            <a:endParaRPr lang="ru-RU"/>
          </a:p>
        </p:txBody>
      </p:sp>
      <p:sp>
        <p:nvSpPr>
          <p:cNvPr id="5" name="Date Placeholder 4"/>
          <p:cNvSpPr>
            <a:spLocks noGrp="1"/>
          </p:cNvSpPr>
          <p:nvPr>
            <p:ph type="dt" idx="11"/>
          </p:nvPr>
        </p:nvSpPr>
        <p:spPr/>
        <p:txBody>
          <a:bodyPr/>
          <a:lstStyle/>
          <a:p>
            <a:fld id="{7BF87388-EDCC-4C8D-8C02-F89949AAEBB0}" type="datetime1">
              <a:rPr lang="en-US" smtClean="0"/>
              <a:t>2/4/2019</a:t>
            </a:fld>
            <a:endParaRPr lang="ru-RU"/>
          </a:p>
        </p:txBody>
      </p:sp>
    </p:spTree>
    <p:extLst>
      <p:ext uri="{BB962C8B-B14F-4D97-AF65-F5344CB8AC3E}">
        <p14:creationId xmlns:p14="http://schemas.microsoft.com/office/powerpoint/2010/main" val="57452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390865-B184-3349-9A38-BC6940BC7985}" type="slidenum">
              <a:rPr lang="ru-RU" smtClean="0">
                <a:solidFill>
                  <a:srgbClr val="000000"/>
                </a:solidFill>
              </a:rPr>
              <a:pPr/>
              <a:t>6</a:t>
            </a:fld>
            <a:endParaRPr lang="ru-RU">
              <a:solidFill>
                <a:srgbClr val="000000"/>
              </a:solidFill>
            </a:endParaRPr>
          </a:p>
        </p:txBody>
      </p:sp>
      <p:sp>
        <p:nvSpPr>
          <p:cNvPr id="5" name="Date Placeholder 4"/>
          <p:cNvSpPr>
            <a:spLocks noGrp="1"/>
          </p:cNvSpPr>
          <p:nvPr>
            <p:ph type="dt" idx="11"/>
          </p:nvPr>
        </p:nvSpPr>
        <p:spPr/>
        <p:txBody>
          <a:bodyPr/>
          <a:lstStyle/>
          <a:p>
            <a:fld id="{07AC7D22-D506-4DF0-AC05-867DF00B22F1}" type="datetime1">
              <a:rPr lang="en-US" smtClean="0"/>
              <a:t>2/4/2019</a:t>
            </a:fld>
            <a:endParaRPr lang="ru-RU"/>
          </a:p>
        </p:txBody>
      </p:sp>
    </p:spTree>
    <p:extLst>
      <p:ext uri="{BB962C8B-B14F-4D97-AF65-F5344CB8AC3E}">
        <p14:creationId xmlns:p14="http://schemas.microsoft.com/office/powerpoint/2010/main" val="1217174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390865-B184-3349-9A38-BC6940BC7985}" type="slidenum">
              <a:rPr lang="ru-RU" smtClean="0">
                <a:solidFill>
                  <a:srgbClr val="000000"/>
                </a:solidFill>
              </a:rPr>
              <a:pPr/>
              <a:t>7</a:t>
            </a:fld>
            <a:endParaRPr lang="ru-RU">
              <a:solidFill>
                <a:srgbClr val="000000"/>
              </a:solidFill>
            </a:endParaRPr>
          </a:p>
        </p:txBody>
      </p:sp>
      <p:sp>
        <p:nvSpPr>
          <p:cNvPr id="5" name="Date Placeholder 4"/>
          <p:cNvSpPr>
            <a:spLocks noGrp="1"/>
          </p:cNvSpPr>
          <p:nvPr>
            <p:ph type="dt" idx="11"/>
          </p:nvPr>
        </p:nvSpPr>
        <p:spPr/>
        <p:txBody>
          <a:bodyPr/>
          <a:lstStyle/>
          <a:p>
            <a:fld id="{E20876E9-DC97-4A79-9E10-FBC5F63569DF}" type="datetime1">
              <a:rPr lang="en-US" smtClean="0"/>
              <a:t>2/4/2019</a:t>
            </a:fld>
            <a:endParaRPr lang="ru-RU"/>
          </a:p>
        </p:txBody>
      </p:sp>
    </p:spTree>
    <p:extLst>
      <p:ext uri="{BB962C8B-B14F-4D97-AF65-F5344CB8AC3E}">
        <p14:creationId xmlns:p14="http://schemas.microsoft.com/office/powerpoint/2010/main" val="204012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Promotes disunity and enables dysfunction – having multiple committees operating in a church will often lead to each one going in a different direction and different interpretations of what is really important; there can even develop a lack of trust due to pastors, staff, boards, etc…feeling like they have to justify everything they do or get permission for their ministry needs</a:t>
            </a:r>
          </a:p>
          <a:p>
            <a:pPr>
              <a:buFontTx/>
              <a:buChar char="•"/>
            </a:pPr>
            <a:endParaRPr lang="en-US" dirty="0"/>
          </a:p>
          <a:p>
            <a:pPr>
              <a:buFontTx/>
              <a:buChar char="•"/>
            </a:pPr>
            <a:r>
              <a:rPr lang="en-US" dirty="0"/>
              <a:t> Have clear lines of authority but no clear lines of accountability – many churches have detailed organizational charts, each person on the chart has specific responsibilities. But what happens when they do not fulfill those responsibilities? How is meaningful accountability expressed or exercised?</a:t>
            </a:r>
          </a:p>
          <a:p>
            <a:pPr>
              <a:buFontTx/>
              <a:buChar char="•"/>
            </a:pPr>
            <a:endParaRPr lang="en-US" dirty="0"/>
          </a:p>
          <a:p>
            <a:pPr>
              <a:buFontTx/>
              <a:buChar char="•"/>
            </a:pPr>
            <a:r>
              <a:rPr lang="en-US" dirty="0"/>
              <a:t> Place all the responsibility on the pastor, but give him/her no authority – how can a pastor lead the church into the future without the proper authority to make decisions. One example of this in many churches is what happens with there is an issue with a staff member. The pastor is expected to manage the staff but must work through the SPR to hire, fire, disciple, etc…</a:t>
            </a:r>
          </a:p>
          <a:p>
            <a:pPr>
              <a:buFontTx/>
              <a:buChar char="•"/>
            </a:pPr>
            <a:endParaRPr lang="en-US" dirty="0"/>
          </a:p>
          <a:p>
            <a:pPr>
              <a:buFontTx/>
              <a:buChar char="•"/>
            </a:pPr>
            <a:r>
              <a:rPr lang="en-US" dirty="0"/>
              <a:t> Nearly impossible to make difficult and timely decisions due to the process – we have all experienced at one time or another the challenge of needing to make a quick decision in a church and running head-first into the bureaucracy process. </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solidFill>
                  <a:srgbClr val="000000"/>
                </a:solidFill>
              </a:rPr>
              <a:pPr/>
              <a:t>8</a:t>
            </a:fld>
            <a:endParaRPr lang="ru-RU">
              <a:solidFill>
                <a:srgbClr val="000000"/>
              </a:solidFill>
            </a:endParaRPr>
          </a:p>
        </p:txBody>
      </p:sp>
      <p:sp>
        <p:nvSpPr>
          <p:cNvPr id="5" name="Date Placeholder 4"/>
          <p:cNvSpPr>
            <a:spLocks noGrp="1"/>
          </p:cNvSpPr>
          <p:nvPr>
            <p:ph type="dt" idx="11"/>
          </p:nvPr>
        </p:nvSpPr>
        <p:spPr/>
        <p:txBody>
          <a:bodyPr/>
          <a:lstStyle/>
          <a:p>
            <a:fld id="{C51BB85C-506E-4CBC-9F7E-B258177D5A20}" type="datetime1">
              <a:rPr lang="en-US" smtClean="0"/>
              <a:t>2/4/2019</a:t>
            </a:fld>
            <a:endParaRPr lang="ru-RU"/>
          </a:p>
        </p:txBody>
      </p:sp>
    </p:spTree>
    <p:extLst>
      <p:ext uri="{BB962C8B-B14F-4D97-AF65-F5344CB8AC3E}">
        <p14:creationId xmlns:p14="http://schemas.microsoft.com/office/powerpoint/2010/main" val="195542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Char char="•"/>
            </a:pPr>
            <a:r>
              <a:rPr lang="en-US" dirty="0"/>
              <a:t> The Great Commission, to make disciples, is displaced by other good pursuits.</a:t>
            </a:r>
          </a:p>
          <a:p>
            <a:pPr eaLnBrk="1" hangingPunct="1">
              <a:spcBef>
                <a:spcPct val="0"/>
              </a:spcBef>
              <a:buFontTx/>
              <a:buChar char="•"/>
            </a:pPr>
            <a:endParaRPr lang="en-US" dirty="0"/>
          </a:p>
          <a:p>
            <a:pPr eaLnBrk="1" hangingPunct="1">
              <a:spcBef>
                <a:spcPct val="0"/>
              </a:spcBef>
              <a:buFontTx/>
              <a:buChar char="•"/>
            </a:pPr>
            <a:r>
              <a:rPr lang="en-US" dirty="0"/>
              <a:t> Putting the desires of insiders first leads to divisions based on opposing special interest groups.</a:t>
            </a:r>
          </a:p>
          <a:p>
            <a:pPr eaLnBrk="1" hangingPunct="1">
              <a:spcBef>
                <a:spcPct val="0"/>
              </a:spcBef>
              <a:buFontTx/>
              <a:buChar char="•"/>
            </a:pPr>
            <a:endParaRPr lang="en-US" dirty="0"/>
          </a:p>
          <a:p>
            <a:pPr eaLnBrk="1" hangingPunct="1">
              <a:spcBef>
                <a:spcPct val="0"/>
              </a:spcBef>
              <a:buFontTx/>
              <a:buChar char="•"/>
            </a:pPr>
            <a:r>
              <a:rPr lang="en-US" dirty="0"/>
              <a:t> In the absence of biblical mission, the congregation suffers a lack of vision. </a:t>
            </a:r>
          </a:p>
          <a:p>
            <a:endParaRPr lang="en-US" dirty="0"/>
          </a:p>
        </p:txBody>
      </p:sp>
      <p:sp>
        <p:nvSpPr>
          <p:cNvPr id="4" name="Slide Number Placeholder 3"/>
          <p:cNvSpPr>
            <a:spLocks noGrp="1"/>
          </p:cNvSpPr>
          <p:nvPr>
            <p:ph type="sldNum" sz="quarter" idx="10"/>
          </p:nvPr>
        </p:nvSpPr>
        <p:spPr/>
        <p:txBody>
          <a:bodyPr/>
          <a:lstStyle/>
          <a:p>
            <a:fld id="{CB390865-B184-3349-9A38-BC6940BC7985}" type="slidenum">
              <a:rPr lang="ru-RU" smtClean="0">
                <a:solidFill>
                  <a:srgbClr val="000000"/>
                </a:solidFill>
              </a:rPr>
              <a:pPr/>
              <a:t>9</a:t>
            </a:fld>
            <a:endParaRPr lang="ru-RU">
              <a:solidFill>
                <a:srgbClr val="000000"/>
              </a:solidFill>
            </a:endParaRPr>
          </a:p>
        </p:txBody>
      </p:sp>
      <p:sp>
        <p:nvSpPr>
          <p:cNvPr id="5" name="Date Placeholder 4"/>
          <p:cNvSpPr>
            <a:spLocks noGrp="1"/>
          </p:cNvSpPr>
          <p:nvPr>
            <p:ph type="dt" idx="11"/>
          </p:nvPr>
        </p:nvSpPr>
        <p:spPr/>
        <p:txBody>
          <a:bodyPr/>
          <a:lstStyle/>
          <a:p>
            <a:fld id="{01C47BD6-6838-42CF-9713-F7A4782B655C}" type="datetime1">
              <a:rPr lang="en-US" smtClean="0"/>
              <a:t>2/4/2019</a:t>
            </a:fld>
            <a:endParaRPr lang="ru-RU"/>
          </a:p>
        </p:txBody>
      </p:sp>
    </p:spTree>
    <p:extLst>
      <p:ext uri="{BB962C8B-B14F-4D97-AF65-F5344CB8AC3E}">
        <p14:creationId xmlns:p14="http://schemas.microsoft.com/office/powerpoint/2010/main" val="131370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90865-B184-3349-9A38-BC6940BC7985}" type="slidenum">
              <a:rPr lang="ru-RU" smtClean="0">
                <a:solidFill>
                  <a:srgbClr val="000000"/>
                </a:solidFill>
              </a:rPr>
              <a:pPr/>
              <a:t>10</a:t>
            </a:fld>
            <a:endParaRPr lang="ru-RU">
              <a:solidFill>
                <a:srgbClr val="000000"/>
              </a:solidFill>
            </a:endParaRPr>
          </a:p>
        </p:txBody>
      </p:sp>
      <p:sp>
        <p:nvSpPr>
          <p:cNvPr id="5" name="Date Placeholder 4"/>
          <p:cNvSpPr>
            <a:spLocks noGrp="1"/>
          </p:cNvSpPr>
          <p:nvPr>
            <p:ph type="dt" idx="11"/>
          </p:nvPr>
        </p:nvSpPr>
        <p:spPr/>
        <p:txBody>
          <a:bodyPr/>
          <a:lstStyle/>
          <a:p>
            <a:fld id="{23DE0A4B-A255-4F9B-B0F5-6ACEBBC751A0}" type="datetime1">
              <a:rPr lang="en-US" smtClean="0"/>
              <a:t>2/4/2019</a:t>
            </a:fld>
            <a:endParaRPr lang="ru-RU"/>
          </a:p>
        </p:txBody>
      </p:sp>
    </p:spTree>
    <p:extLst>
      <p:ext uri="{BB962C8B-B14F-4D97-AF65-F5344CB8AC3E}">
        <p14:creationId xmlns:p14="http://schemas.microsoft.com/office/powerpoint/2010/main" val="1873046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43438" y="2565400"/>
            <a:ext cx="4176712" cy="893763"/>
          </a:xfrm>
        </p:spPr>
        <p:txBody>
          <a:bodyPr/>
          <a:lstStyle>
            <a:lvl1pPr>
              <a:defRPr sz="2000">
                <a:solidFill>
                  <a:schemeClr val="bg1"/>
                </a:solidFill>
              </a:defRPr>
            </a:lvl1pPr>
          </a:lstStyle>
          <a:p>
            <a:r>
              <a:rPr lang="ru-RU"/>
              <a:t>Click to edit Master title style</a:t>
            </a:r>
          </a:p>
        </p:txBody>
      </p:sp>
      <p:sp>
        <p:nvSpPr>
          <p:cNvPr id="5123" name="Rectangle 3"/>
          <p:cNvSpPr>
            <a:spLocks noGrp="1" noChangeArrowheads="1"/>
          </p:cNvSpPr>
          <p:nvPr>
            <p:ph type="subTitle" idx="1"/>
          </p:nvPr>
        </p:nvSpPr>
        <p:spPr>
          <a:xfrm>
            <a:off x="4643438" y="3357563"/>
            <a:ext cx="4176712" cy="503237"/>
          </a:xfrm>
          <a:effectLst>
            <a:outerShdw blurRad="63500" dist="17961" dir="2700000" algn="ctr" rotWithShape="0">
              <a:schemeClr val="bg2">
                <a:alpha val="74998"/>
              </a:schemeClr>
            </a:outerShdw>
          </a:effectLst>
        </p:spPr>
        <p:txBody>
          <a:bodyPr/>
          <a:lstStyle>
            <a:lvl1pPr marL="0" indent="0">
              <a:buFontTx/>
              <a:buNone/>
              <a:defRPr sz="2000" b="1">
                <a:solidFill>
                  <a:schemeClr val="bg1"/>
                </a:solidFill>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260350"/>
            <a:ext cx="1584325" cy="62626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35150" y="260350"/>
            <a:ext cx="4600575" cy="6262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912812"/>
          </a:xfrm>
        </p:spPr>
        <p:txBody>
          <a:bodyPr/>
          <a:lstStyle>
            <a:lvl1pPr>
              <a:defRPr b="1"/>
            </a:lvl1pPr>
          </a:lstStyle>
          <a:p>
            <a:r>
              <a:rPr lang="en-US" dirty="0"/>
              <a:t>Click to edit Master title style</a:t>
            </a:r>
          </a:p>
        </p:txBody>
      </p:sp>
      <p:sp>
        <p:nvSpPr>
          <p:cNvPr id="6" name="Text Placeholder 5"/>
          <p:cNvSpPr>
            <a:spLocks noGrp="1"/>
          </p:cNvSpPr>
          <p:nvPr>
            <p:ph type="body" sz="quarter" idx="10"/>
          </p:nvPr>
        </p:nvSpPr>
        <p:spPr>
          <a:xfrm>
            <a:off x="914400" y="1600200"/>
            <a:ext cx="7315200" cy="29318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42988" y="476250"/>
            <a:ext cx="5257800" cy="750888"/>
          </a:xfrm>
        </p:spPr>
        <p:txBody>
          <a:bodyPr/>
          <a:lstStyle>
            <a:lvl1pPr>
              <a:defRPr sz="2400" b="1"/>
            </a:lvl1pPr>
          </a:lstStyle>
          <a:p>
            <a:r>
              <a:rPr lang="ru-RU"/>
              <a:t>Click to edit Master title style</a:t>
            </a:r>
          </a:p>
        </p:txBody>
      </p:sp>
      <p:sp>
        <p:nvSpPr>
          <p:cNvPr id="5123" name="Rectangle 3"/>
          <p:cNvSpPr>
            <a:spLocks noGrp="1" noChangeArrowheads="1"/>
          </p:cNvSpPr>
          <p:nvPr>
            <p:ph type="subTitle" idx="1"/>
          </p:nvPr>
        </p:nvSpPr>
        <p:spPr>
          <a:xfrm>
            <a:off x="1042988" y="1268413"/>
            <a:ext cx="5257800" cy="503237"/>
          </a:xfrm>
        </p:spPr>
        <p:txBody>
          <a:bodyPr/>
          <a:lstStyle>
            <a:lvl1pPr marL="0" indent="0">
              <a:buFontTx/>
              <a:buNone/>
              <a:defRPr sz="2000" b="1">
                <a:solidFill>
                  <a:schemeClr val="bg1"/>
                </a:solidFill>
              </a:defRPr>
            </a:lvl1pPr>
          </a:lstStyle>
          <a:p>
            <a:r>
              <a:rPr lang="ru-RU"/>
              <a:t>Click to edit Master subtitle style</a:t>
            </a:r>
          </a:p>
        </p:txBody>
      </p:sp>
    </p:spTree>
    <p:extLst>
      <p:ext uri="{BB962C8B-B14F-4D97-AF65-F5344CB8AC3E}">
        <p14:creationId xmlns:p14="http://schemas.microsoft.com/office/powerpoint/2010/main" val="290518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950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912812"/>
          </a:xfrm>
        </p:spPr>
        <p:txBody>
          <a:bodyPr/>
          <a:lstStyle>
            <a:lvl1pPr>
              <a:defRPr b="1"/>
            </a:lvl1pPr>
          </a:lstStyle>
          <a:p>
            <a:r>
              <a:rPr lang="en-US" dirty="0"/>
              <a:t>Click to edit Master title style</a:t>
            </a:r>
          </a:p>
        </p:txBody>
      </p:sp>
      <p:sp>
        <p:nvSpPr>
          <p:cNvPr id="6" name="Text Placeholder 5"/>
          <p:cNvSpPr>
            <a:spLocks noGrp="1"/>
          </p:cNvSpPr>
          <p:nvPr>
            <p:ph type="body" sz="quarter" idx="10"/>
          </p:nvPr>
        </p:nvSpPr>
        <p:spPr>
          <a:xfrm>
            <a:off x="914400" y="1600200"/>
            <a:ext cx="7315200" cy="29318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74165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908050"/>
            <a:ext cx="3092450" cy="561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0000" y="908050"/>
            <a:ext cx="3092450" cy="561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24075" y="260350"/>
            <a:ext cx="5759450" cy="5080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1835150" y="908050"/>
            <a:ext cx="6337300" cy="561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2800" b="1">
          <a:solidFill>
            <a:srgbClr val="080808"/>
          </a:solidFill>
          <a:latin typeface="+mj-lt"/>
          <a:ea typeface="+mj-ea"/>
          <a:cs typeface="+mj-cs"/>
        </a:defRPr>
      </a:lvl1pPr>
      <a:lvl2pPr algn="l" rtl="0" fontAlgn="base">
        <a:spcBef>
          <a:spcPct val="0"/>
        </a:spcBef>
        <a:spcAft>
          <a:spcPct val="0"/>
        </a:spcAft>
        <a:defRPr sz="2800" b="1">
          <a:solidFill>
            <a:srgbClr val="080808"/>
          </a:solidFill>
          <a:latin typeface="Arial" charset="0"/>
        </a:defRPr>
      </a:lvl2pPr>
      <a:lvl3pPr algn="l" rtl="0" fontAlgn="base">
        <a:spcBef>
          <a:spcPct val="0"/>
        </a:spcBef>
        <a:spcAft>
          <a:spcPct val="0"/>
        </a:spcAft>
        <a:defRPr sz="2800" b="1">
          <a:solidFill>
            <a:srgbClr val="080808"/>
          </a:solidFill>
          <a:latin typeface="Arial" charset="0"/>
        </a:defRPr>
      </a:lvl3pPr>
      <a:lvl4pPr algn="l" rtl="0" fontAlgn="base">
        <a:spcBef>
          <a:spcPct val="0"/>
        </a:spcBef>
        <a:spcAft>
          <a:spcPct val="0"/>
        </a:spcAft>
        <a:defRPr sz="2800" b="1">
          <a:solidFill>
            <a:srgbClr val="080808"/>
          </a:solidFill>
          <a:latin typeface="Arial" charset="0"/>
        </a:defRPr>
      </a:lvl4pPr>
      <a:lvl5pPr algn="l" rtl="0" fontAlgn="base">
        <a:spcBef>
          <a:spcPct val="0"/>
        </a:spcBef>
        <a:spcAft>
          <a:spcPct val="0"/>
        </a:spcAft>
        <a:defRPr sz="2800" b="1">
          <a:solidFill>
            <a:srgbClr val="080808"/>
          </a:solidFill>
          <a:latin typeface="Arial" charset="0"/>
        </a:defRPr>
      </a:lvl5pPr>
      <a:lvl6pPr marL="457200" algn="l" rtl="0" fontAlgn="base">
        <a:spcBef>
          <a:spcPct val="0"/>
        </a:spcBef>
        <a:spcAft>
          <a:spcPct val="0"/>
        </a:spcAft>
        <a:defRPr sz="2800" b="1">
          <a:solidFill>
            <a:srgbClr val="080808"/>
          </a:solidFill>
          <a:latin typeface="Arial" charset="0"/>
        </a:defRPr>
      </a:lvl6pPr>
      <a:lvl7pPr marL="914400" algn="l" rtl="0" fontAlgn="base">
        <a:spcBef>
          <a:spcPct val="0"/>
        </a:spcBef>
        <a:spcAft>
          <a:spcPct val="0"/>
        </a:spcAft>
        <a:defRPr sz="2800" b="1">
          <a:solidFill>
            <a:srgbClr val="080808"/>
          </a:solidFill>
          <a:latin typeface="Arial" charset="0"/>
        </a:defRPr>
      </a:lvl7pPr>
      <a:lvl8pPr marL="1371600" algn="l" rtl="0" fontAlgn="base">
        <a:spcBef>
          <a:spcPct val="0"/>
        </a:spcBef>
        <a:spcAft>
          <a:spcPct val="0"/>
        </a:spcAft>
        <a:defRPr sz="2800" b="1">
          <a:solidFill>
            <a:srgbClr val="080808"/>
          </a:solidFill>
          <a:latin typeface="Arial" charset="0"/>
        </a:defRPr>
      </a:lvl8pPr>
      <a:lvl9pPr marL="1828800" algn="l" rtl="0" fontAlgn="base">
        <a:spcBef>
          <a:spcPct val="0"/>
        </a:spcBef>
        <a:spcAft>
          <a:spcPct val="0"/>
        </a:spcAft>
        <a:defRPr sz="2800" b="1">
          <a:solidFill>
            <a:srgbClr val="080808"/>
          </a:solidFill>
          <a:latin typeface="Arial" charset="0"/>
        </a:defRPr>
      </a:lvl9pPr>
    </p:titleStyle>
    <p:bodyStyle>
      <a:lvl1pPr marL="342900" indent="-342900" algn="l" rtl="0" fontAlgn="base">
        <a:spcBef>
          <a:spcPct val="20000"/>
        </a:spcBef>
        <a:spcAft>
          <a:spcPct val="0"/>
        </a:spcAft>
        <a:buChar char="•"/>
        <a:defRPr sz="2800">
          <a:solidFill>
            <a:srgbClr val="080808"/>
          </a:solidFill>
          <a:latin typeface="+mn-lt"/>
          <a:ea typeface="+mn-ea"/>
          <a:cs typeface="+mn-cs"/>
        </a:defRPr>
      </a:lvl1pPr>
      <a:lvl2pPr marL="742950" indent="-285750" algn="l" rtl="0" fontAlgn="base">
        <a:spcBef>
          <a:spcPct val="20000"/>
        </a:spcBef>
        <a:spcAft>
          <a:spcPct val="0"/>
        </a:spcAft>
        <a:buChar char="–"/>
        <a:defRPr sz="2400" b="1">
          <a:solidFill>
            <a:srgbClr val="080808"/>
          </a:solidFill>
          <a:latin typeface="+mn-lt"/>
          <a:ea typeface="ＭＳ Ｐゴシック" charset="-128"/>
        </a:defRPr>
      </a:lvl2pPr>
      <a:lvl3pPr marL="1143000" indent="-228600" algn="l" rtl="0" fontAlgn="base">
        <a:spcBef>
          <a:spcPct val="20000"/>
        </a:spcBef>
        <a:spcAft>
          <a:spcPct val="0"/>
        </a:spcAft>
        <a:buChar char="•"/>
        <a:defRPr sz="2400">
          <a:solidFill>
            <a:srgbClr val="080808"/>
          </a:solidFill>
          <a:latin typeface="+mn-lt"/>
          <a:ea typeface="ＭＳ Ｐゴシック" charset="-128"/>
        </a:defRPr>
      </a:lvl3pPr>
      <a:lvl4pPr marL="1600200" indent="-228600" algn="l" rtl="0" fontAlgn="base">
        <a:spcBef>
          <a:spcPct val="20000"/>
        </a:spcBef>
        <a:spcAft>
          <a:spcPct val="0"/>
        </a:spcAft>
        <a:buChar char="–"/>
        <a:defRPr sz="2000">
          <a:solidFill>
            <a:srgbClr val="080808"/>
          </a:solidFill>
          <a:latin typeface="+mn-lt"/>
          <a:ea typeface="ＭＳ Ｐゴシック" charset="-128"/>
        </a:defRPr>
      </a:lvl4pPr>
      <a:lvl5pPr marL="2057400" indent="-228600" algn="l" rtl="0" fontAlgn="base">
        <a:spcBef>
          <a:spcPct val="20000"/>
        </a:spcBef>
        <a:spcAft>
          <a:spcPct val="0"/>
        </a:spcAft>
        <a:buChar char="»"/>
        <a:defRPr sz="2000">
          <a:solidFill>
            <a:srgbClr val="080808"/>
          </a:solidFill>
          <a:latin typeface="+mn-lt"/>
          <a:ea typeface="ＭＳ Ｐゴシック" charset="-128"/>
        </a:defRPr>
      </a:lvl5pPr>
      <a:lvl6pPr marL="2514600" indent="-228600" algn="l" rtl="0" fontAlgn="base">
        <a:spcBef>
          <a:spcPct val="20000"/>
        </a:spcBef>
        <a:spcAft>
          <a:spcPct val="0"/>
        </a:spcAft>
        <a:buChar char="»"/>
        <a:defRPr sz="2000">
          <a:solidFill>
            <a:srgbClr val="080808"/>
          </a:solidFill>
          <a:latin typeface="+mn-lt"/>
          <a:ea typeface="ＭＳ Ｐゴシック" charset="-128"/>
        </a:defRPr>
      </a:lvl6pPr>
      <a:lvl7pPr marL="2971800" indent="-228600" algn="l" rtl="0" fontAlgn="base">
        <a:spcBef>
          <a:spcPct val="20000"/>
        </a:spcBef>
        <a:spcAft>
          <a:spcPct val="0"/>
        </a:spcAft>
        <a:buChar char="»"/>
        <a:defRPr sz="2000">
          <a:solidFill>
            <a:srgbClr val="080808"/>
          </a:solidFill>
          <a:latin typeface="+mn-lt"/>
          <a:ea typeface="ＭＳ Ｐゴシック" charset="-128"/>
        </a:defRPr>
      </a:lvl7pPr>
      <a:lvl8pPr marL="3429000" indent="-228600" algn="l" rtl="0" fontAlgn="base">
        <a:spcBef>
          <a:spcPct val="20000"/>
        </a:spcBef>
        <a:spcAft>
          <a:spcPct val="0"/>
        </a:spcAft>
        <a:buChar char="»"/>
        <a:defRPr sz="2000">
          <a:solidFill>
            <a:srgbClr val="080808"/>
          </a:solidFill>
          <a:latin typeface="+mn-lt"/>
          <a:ea typeface="ＭＳ Ｐゴシック" charset="-128"/>
        </a:defRPr>
      </a:lvl8pPr>
      <a:lvl9pPr marL="3886200" indent="-228600" algn="l" rtl="0" fontAlgn="base">
        <a:spcBef>
          <a:spcPct val="20000"/>
        </a:spcBef>
        <a:spcAft>
          <a:spcPct val="0"/>
        </a:spcAft>
        <a:buChar char="»"/>
        <a:defRPr sz="2000">
          <a:solidFill>
            <a:srgbClr val="08080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8888" y="188913"/>
            <a:ext cx="7129462"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1258888" y="1125538"/>
            <a:ext cx="7488237" cy="532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2"/>
            <a:r>
              <a:rPr lang="ru-RU"/>
              <a:t>Fifth level</a:t>
            </a:r>
          </a:p>
          <a:p>
            <a:pPr lvl="1"/>
            <a:r>
              <a:rPr lang="ru-RU"/>
              <a:t>Second level</a:t>
            </a:r>
          </a:p>
          <a:p>
            <a:pPr lvl="0"/>
            <a:r>
              <a:rPr lang="ru-RU"/>
              <a:t>Third level</a:t>
            </a:r>
          </a:p>
          <a:p>
            <a:pPr lvl="1"/>
            <a:r>
              <a:rPr lang="ru-RU"/>
              <a:t>Fourth level</a:t>
            </a:r>
          </a:p>
        </p:txBody>
      </p:sp>
    </p:spTree>
    <p:extLst>
      <p:ext uri="{BB962C8B-B14F-4D97-AF65-F5344CB8AC3E}">
        <p14:creationId xmlns:p14="http://schemas.microsoft.com/office/powerpoint/2010/main" val="39247093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har char="•"/>
        <a:defRPr sz="2800">
          <a:solidFill>
            <a:srgbClr val="000000"/>
          </a:solidFill>
          <a:latin typeface="+mn-lt"/>
          <a:ea typeface="+mn-ea"/>
          <a:cs typeface="+mn-cs"/>
        </a:defRPr>
      </a:lvl1pPr>
      <a:lvl2pPr marL="742950" indent="-285750" algn="l" rtl="0" fontAlgn="base">
        <a:spcBef>
          <a:spcPct val="20000"/>
        </a:spcBef>
        <a:spcAft>
          <a:spcPct val="0"/>
        </a:spcAft>
        <a:buChar char="–"/>
        <a:defRPr sz="2400" b="1">
          <a:solidFill>
            <a:srgbClr val="000000"/>
          </a:solidFill>
          <a:latin typeface="+mn-lt"/>
          <a:ea typeface="ＭＳ Ｐゴシック" charset="-128"/>
        </a:defRPr>
      </a:lvl2pPr>
      <a:lvl3pPr marL="1143000" indent="-228600" algn="l" rtl="0" fontAlgn="base">
        <a:spcBef>
          <a:spcPct val="20000"/>
        </a:spcBef>
        <a:spcAft>
          <a:spcPct val="0"/>
        </a:spcAft>
        <a:buChar char="•"/>
        <a:defRPr sz="2400">
          <a:solidFill>
            <a:srgbClr val="000000"/>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jpeg"/><Relationship Id="rId7"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jpeg"/><Relationship Id="rId9" Type="http://schemas.openxmlformats.org/officeDocument/2006/relationships/image" Target="../media/image17.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09601" y="228601"/>
            <a:ext cx="5334000" cy="1828800"/>
          </a:xfrm>
          <a:noFill/>
        </p:spPr>
        <p:txBody>
          <a:bodyPr/>
          <a:lstStyle/>
          <a:p>
            <a:r>
              <a:rPr lang="en-US" sz="4800" dirty="0">
                <a:latin typeface="Tahoma" charset="0"/>
              </a:rPr>
              <a:t>Simplified </a:t>
            </a:r>
            <a:r>
              <a:rPr lang="en-US" sz="4800" dirty="0" smtClean="0">
                <a:latin typeface="Tahoma" charset="0"/>
              </a:rPr>
              <a:t>Structure</a:t>
            </a:r>
            <a:endParaRPr lang="uk-UA" sz="4800" dirty="0">
              <a:latin typeface="Tahoma" charset="0"/>
            </a:endParaRPr>
          </a:p>
        </p:txBody>
      </p:sp>
    </p:spTree>
    <p:extLst>
      <p:ext uri="{BB962C8B-B14F-4D97-AF65-F5344CB8AC3E}">
        <p14:creationId xmlns:p14="http://schemas.microsoft.com/office/powerpoint/2010/main" val="216040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2988" y="476250"/>
            <a:ext cx="6337324" cy="750888"/>
          </a:xfrm>
        </p:spPr>
        <p:txBody>
          <a:bodyPr/>
          <a:lstStyle/>
          <a:p>
            <a:r>
              <a:rPr lang="en-US" sz="3600" dirty="0"/>
              <a:t>There is another way . . . </a:t>
            </a:r>
          </a:p>
        </p:txBody>
      </p:sp>
      <p:sp>
        <p:nvSpPr>
          <p:cNvPr id="5" name="Subtitle 4"/>
          <p:cNvSpPr>
            <a:spLocks noGrp="1"/>
          </p:cNvSpPr>
          <p:nvPr>
            <p:ph type="subTitle" idx="1"/>
          </p:nvPr>
        </p:nvSpPr>
        <p:spPr>
          <a:xfrm>
            <a:off x="0" y="1268413"/>
            <a:ext cx="9144000" cy="720427"/>
          </a:xfrm>
        </p:spPr>
        <p:txBody>
          <a:bodyPr/>
          <a:lstStyle/>
          <a:p>
            <a:pPr algn="ctr"/>
            <a:r>
              <a:rPr lang="en-US" sz="3600" dirty="0"/>
              <a:t>Simplified Structure</a:t>
            </a:r>
          </a:p>
        </p:txBody>
      </p:sp>
    </p:spTree>
    <p:extLst>
      <p:ext uri="{BB962C8B-B14F-4D97-AF65-F5344CB8AC3E}">
        <p14:creationId xmlns:p14="http://schemas.microsoft.com/office/powerpoint/2010/main" val="4565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4"/>
            <a:ext cx="7056438" cy="863254"/>
          </a:xfrm>
        </p:spPr>
        <p:txBody>
          <a:bodyPr/>
          <a:lstStyle/>
          <a:p>
            <a:pPr algn="ctr"/>
            <a:r>
              <a:rPr lang="en-US" b="1" dirty="0">
                <a:solidFill>
                  <a:srgbClr val="080808"/>
                </a:solidFill>
              </a:rPr>
              <a:t>Alternative Structure</a:t>
            </a:r>
            <a:endParaRPr lang="en-US" sz="2800" b="1" dirty="0">
              <a:solidFill>
                <a:srgbClr val="080808"/>
              </a:solidFill>
            </a:endParaRPr>
          </a:p>
        </p:txBody>
      </p:sp>
      <p:sp>
        <p:nvSpPr>
          <p:cNvPr id="277507" name="Rectangle 3"/>
          <p:cNvSpPr>
            <a:spLocks noGrp="1" noChangeArrowheads="1"/>
          </p:cNvSpPr>
          <p:nvPr>
            <p:ph idx="1"/>
          </p:nvPr>
        </p:nvSpPr>
        <p:spPr>
          <a:xfrm>
            <a:off x="1908175" y="1905000"/>
            <a:ext cx="7056438" cy="4835525"/>
          </a:xfrm>
        </p:spPr>
        <p:txBody>
          <a:bodyPr/>
          <a:lstStyle/>
          <a:p>
            <a:pPr>
              <a:buNone/>
            </a:pPr>
            <a:r>
              <a:rPr lang="en-US" dirty="0">
                <a:solidFill>
                  <a:srgbClr val="080808"/>
                </a:solidFill>
              </a:rPr>
              <a:t>The alternative structure is based on </a:t>
            </a:r>
            <a:r>
              <a:rPr lang="en-US" dirty="0">
                <a:solidFill>
                  <a:srgbClr val="080808"/>
                </a:solidFill>
                <a:latin typeface="Tahoma"/>
                <a:ea typeface="Tahoma"/>
                <a:cs typeface="Tahoma"/>
              </a:rPr>
              <a:t>¶ 247.2 of the </a:t>
            </a:r>
            <a:r>
              <a:rPr lang="en-US" dirty="0" smtClean="0">
                <a:solidFill>
                  <a:srgbClr val="080808"/>
                </a:solidFill>
                <a:latin typeface="Tahoma"/>
                <a:ea typeface="Tahoma"/>
                <a:cs typeface="Tahoma"/>
              </a:rPr>
              <a:t>2016 </a:t>
            </a:r>
            <a:r>
              <a:rPr lang="en-US" dirty="0">
                <a:solidFill>
                  <a:srgbClr val="080808"/>
                </a:solidFill>
                <a:latin typeface="Tahoma"/>
                <a:ea typeface="Tahoma"/>
                <a:cs typeface="Tahoma"/>
              </a:rPr>
              <a:t>Book of Discipline:</a:t>
            </a:r>
          </a:p>
          <a:p>
            <a:pPr>
              <a:buNone/>
            </a:pPr>
            <a:endParaRPr lang="en-US" sz="2000" dirty="0">
              <a:solidFill>
                <a:srgbClr val="080808"/>
              </a:solidFill>
              <a:latin typeface="Tahoma"/>
              <a:ea typeface="Tahoma"/>
              <a:cs typeface="Tahoma"/>
            </a:endParaRPr>
          </a:p>
          <a:p>
            <a:pPr marL="0" indent="0">
              <a:buNone/>
            </a:pPr>
            <a:r>
              <a:rPr lang="en-US" sz="2000" i="1" dirty="0">
                <a:solidFill>
                  <a:srgbClr val="080808"/>
                </a:solidFill>
                <a:latin typeface="Tahoma"/>
                <a:ea typeface="Tahoma"/>
                <a:cs typeface="Tahoma"/>
              </a:rPr>
              <a:t>The charge conference, the district superintendent, and the pastor shall organize and administer the pastoral charge and churches according to the policies and plans herein set forth. When the membership size, program scope, mission resources, or other circumstances so require, the charge conference may, in consultation with and upon the approval of the district superintendent, modify the organizational plans, provided that the provisions of ¶ 243 are observed.</a:t>
            </a:r>
            <a:endParaRPr lang="en-US" dirty="0">
              <a:solidFill>
                <a:schemeClr val="tx1"/>
              </a:solidFill>
            </a:endParaRPr>
          </a:p>
        </p:txBody>
      </p:sp>
    </p:spTree>
    <p:extLst>
      <p:ext uri="{BB962C8B-B14F-4D97-AF65-F5344CB8AC3E}">
        <p14:creationId xmlns:p14="http://schemas.microsoft.com/office/powerpoint/2010/main" val="8385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4"/>
            <a:ext cx="7056438" cy="1635126"/>
          </a:xfrm>
        </p:spPr>
        <p:txBody>
          <a:bodyPr/>
          <a:lstStyle/>
          <a:p>
            <a:pPr algn="ctr"/>
            <a:r>
              <a:rPr lang="en-US" b="1" dirty="0">
                <a:solidFill>
                  <a:srgbClr val="080808"/>
                </a:solidFill>
              </a:rPr>
              <a:t>Typical Simplified Structure</a:t>
            </a:r>
            <a:br>
              <a:rPr lang="en-US" b="1" dirty="0">
                <a:solidFill>
                  <a:srgbClr val="080808"/>
                </a:solidFill>
              </a:rPr>
            </a:br>
            <a:r>
              <a:rPr lang="en-US" sz="2800" dirty="0">
                <a:solidFill>
                  <a:srgbClr val="080808"/>
                </a:solidFill>
              </a:rPr>
              <a:t>9 to 13 members elected by the </a:t>
            </a:r>
            <a:br>
              <a:rPr lang="en-US" sz="2800" dirty="0">
                <a:solidFill>
                  <a:srgbClr val="080808"/>
                </a:solidFill>
              </a:rPr>
            </a:br>
            <a:r>
              <a:rPr lang="en-US" sz="2800" dirty="0">
                <a:solidFill>
                  <a:srgbClr val="080808"/>
                </a:solidFill>
              </a:rPr>
              <a:t>Charge Conference</a:t>
            </a:r>
            <a:endParaRPr lang="en-US" sz="2800" b="1" dirty="0">
              <a:solidFill>
                <a:srgbClr val="080808"/>
              </a:solidFill>
            </a:endParaRPr>
          </a:p>
        </p:txBody>
      </p:sp>
      <p:sp>
        <p:nvSpPr>
          <p:cNvPr id="277507" name="Rectangle 3"/>
          <p:cNvSpPr>
            <a:spLocks noGrp="1" noChangeArrowheads="1"/>
          </p:cNvSpPr>
          <p:nvPr>
            <p:ph idx="1"/>
          </p:nvPr>
        </p:nvSpPr>
        <p:spPr>
          <a:xfrm>
            <a:off x="1908175" y="1752600"/>
            <a:ext cx="7056438" cy="4988768"/>
          </a:xfrm>
        </p:spPr>
        <p:txBody>
          <a:bodyPr/>
          <a:lstStyle/>
          <a:p>
            <a:pPr>
              <a:buNone/>
            </a:pPr>
            <a:endParaRPr lang="en-US" sz="1800" dirty="0">
              <a:solidFill>
                <a:srgbClr val="080808"/>
              </a:solidFill>
            </a:endParaRPr>
          </a:p>
          <a:p>
            <a:pPr lvl="0">
              <a:buNone/>
            </a:pPr>
            <a:r>
              <a:rPr lang="en-US" dirty="0">
                <a:solidFill>
                  <a:srgbClr val="080808"/>
                </a:solidFill>
              </a:rPr>
              <a:t>Six – nine members </a:t>
            </a:r>
          </a:p>
          <a:p>
            <a:pPr lvl="2">
              <a:buNone/>
            </a:pPr>
            <a:r>
              <a:rPr lang="en-US" sz="1400" b="1" dirty="0">
                <a:solidFill>
                  <a:srgbClr val="080808"/>
                </a:solidFill>
              </a:rPr>
              <a:t>2-3 (PPRC specialists)</a:t>
            </a:r>
          </a:p>
          <a:p>
            <a:pPr lvl="2">
              <a:buNone/>
            </a:pPr>
            <a:r>
              <a:rPr lang="en-US" sz="1400" b="1" dirty="0">
                <a:solidFill>
                  <a:srgbClr val="080808"/>
                </a:solidFill>
              </a:rPr>
              <a:t>2-3 (Trustees specialists)</a:t>
            </a:r>
          </a:p>
          <a:p>
            <a:pPr lvl="2">
              <a:buNone/>
            </a:pPr>
            <a:r>
              <a:rPr lang="en-US" sz="1400" b="1" dirty="0">
                <a:solidFill>
                  <a:srgbClr val="080808"/>
                </a:solidFill>
              </a:rPr>
              <a:t>2-3 (Finance Team specialists)</a:t>
            </a:r>
          </a:p>
          <a:p>
            <a:pPr>
              <a:buNone/>
            </a:pPr>
            <a:r>
              <a:rPr lang="en-US" dirty="0">
                <a:solidFill>
                  <a:srgbClr val="080808"/>
                </a:solidFill>
              </a:rPr>
              <a:t>Board Chair</a:t>
            </a:r>
          </a:p>
          <a:p>
            <a:pPr>
              <a:buNone/>
            </a:pPr>
            <a:r>
              <a:rPr lang="en-US" dirty="0">
                <a:solidFill>
                  <a:srgbClr val="080808"/>
                </a:solidFill>
              </a:rPr>
              <a:t>Lay member to Annual Conference</a:t>
            </a:r>
          </a:p>
          <a:p>
            <a:pPr>
              <a:buNone/>
            </a:pPr>
            <a:r>
              <a:rPr lang="en-US" dirty="0">
                <a:solidFill>
                  <a:srgbClr val="080808"/>
                </a:solidFill>
              </a:rPr>
              <a:t>Lay Leader</a:t>
            </a:r>
          </a:p>
          <a:p>
            <a:pPr>
              <a:buNone/>
            </a:pPr>
            <a:r>
              <a:rPr lang="en-US" dirty="0">
                <a:solidFill>
                  <a:srgbClr val="080808"/>
                </a:solidFill>
              </a:rPr>
              <a:t>UMM rep</a:t>
            </a:r>
          </a:p>
          <a:p>
            <a:pPr>
              <a:buNone/>
            </a:pPr>
            <a:r>
              <a:rPr lang="en-US" dirty="0">
                <a:solidFill>
                  <a:srgbClr val="080808"/>
                </a:solidFill>
              </a:rPr>
              <a:t>UMW rep</a:t>
            </a:r>
          </a:p>
          <a:p>
            <a:pPr>
              <a:buNone/>
            </a:pPr>
            <a:r>
              <a:rPr lang="en-US" dirty="0">
                <a:solidFill>
                  <a:srgbClr val="080808"/>
                </a:solidFill>
              </a:rPr>
              <a:t>Youth rep</a:t>
            </a:r>
          </a:p>
          <a:p>
            <a:pPr>
              <a:buNone/>
            </a:pPr>
            <a:endParaRPr lang="en-US" dirty="0">
              <a:solidFill>
                <a:schemeClr val="tx1"/>
              </a:solidFill>
            </a:endParaRPr>
          </a:p>
        </p:txBody>
      </p:sp>
    </p:spTree>
    <p:extLst>
      <p:ext uri="{BB962C8B-B14F-4D97-AF65-F5344CB8AC3E}">
        <p14:creationId xmlns:p14="http://schemas.microsoft.com/office/powerpoint/2010/main" val="59712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4"/>
            <a:ext cx="7056438" cy="1635126"/>
          </a:xfrm>
        </p:spPr>
        <p:txBody>
          <a:bodyPr/>
          <a:lstStyle/>
          <a:p>
            <a:pPr algn="ctr"/>
            <a:r>
              <a:rPr lang="en-US" b="1" dirty="0">
                <a:solidFill>
                  <a:srgbClr val="080808"/>
                </a:solidFill>
              </a:rPr>
              <a:t>Three Types of Work for a </a:t>
            </a:r>
            <a:br>
              <a:rPr lang="en-US" b="1" dirty="0">
                <a:solidFill>
                  <a:srgbClr val="080808"/>
                </a:solidFill>
              </a:rPr>
            </a:br>
            <a:r>
              <a:rPr lang="en-US" b="1" dirty="0">
                <a:solidFill>
                  <a:srgbClr val="080808"/>
                </a:solidFill>
              </a:rPr>
              <a:t>Simplified Structure</a:t>
            </a:r>
            <a:endParaRPr lang="en-US" sz="2800" b="1" dirty="0">
              <a:solidFill>
                <a:srgbClr val="080808"/>
              </a:solidFill>
            </a:endParaRPr>
          </a:p>
        </p:txBody>
      </p:sp>
      <p:sp>
        <p:nvSpPr>
          <p:cNvPr id="277507" name="Rectangle 3"/>
          <p:cNvSpPr>
            <a:spLocks noGrp="1" noChangeArrowheads="1"/>
          </p:cNvSpPr>
          <p:nvPr>
            <p:ph idx="1"/>
          </p:nvPr>
        </p:nvSpPr>
        <p:spPr>
          <a:xfrm>
            <a:off x="1259632" y="1905000"/>
            <a:ext cx="7704981" cy="4835525"/>
          </a:xfrm>
        </p:spPr>
        <p:txBody>
          <a:bodyPr/>
          <a:lstStyle/>
          <a:p>
            <a:pPr marL="514350" indent="-514350">
              <a:buFont typeface="+mj-lt"/>
              <a:buAutoNum type="arabicPeriod"/>
            </a:pPr>
            <a:r>
              <a:rPr lang="en-US" b="1" dirty="0">
                <a:solidFill>
                  <a:srgbClr val="080808"/>
                </a:solidFill>
              </a:rPr>
              <a:t>Fiduciary </a:t>
            </a:r>
            <a:r>
              <a:rPr lang="en-US" dirty="0">
                <a:solidFill>
                  <a:srgbClr val="080808"/>
                </a:solidFill>
              </a:rPr>
              <a:t>= tending to the stewardship of tangible assets</a:t>
            </a:r>
          </a:p>
          <a:p>
            <a:pPr marL="514350" indent="-514350">
              <a:buFont typeface="+mj-lt"/>
              <a:buAutoNum type="arabicPeriod"/>
            </a:pPr>
            <a:r>
              <a:rPr lang="en-US" b="1" dirty="0">
                <a:solidFill>
                  <a:srgbClr val="080808"/>
                </a:solidFill>
              </a:rPr>
              <a:t>Strategic </a:t>
            </a:r>
            <a:r>
              <a:rPr lang="en-US" dirty="0">
                <a:solidFill>
                  <a:srgbClr val="080808"/>
                </a:solidFill>
              </a:rPr>
              <a:t>= working to set the congregation’s priorities and seeing that resources are aligned with those priorities</a:t>
            </a:r>
          </a:p>
          <a:p>
            <a:pPr marL="514350" indent="-514350">
              <a:buFont typeface="+mj-lt"/>
              <a:buAutoNum type="arabicPeriod"/>
            </a:pPr>
            <a:r>
              <a:rPr lang="en-US" b="1" dirty="0">
                <a:solidFill>
                  <a:srgbClr val="080808"/>
                </a:solidFill>
              </a:rPr>
              <a:t>Generative </a:t>
            </a:r>
            <a:r>
              <a:rPr lang="en-US" dirty="0">
                <a:solidFill>
                  <a:srgbClr val="080808"/>
                </a:solidFill>
              </a:rPr>
              <a:t>= problem framing and sense making about the shifting environment of the congregation and community</a:t>
            </a:r>
          </a:p>
        </p:txBody>
      </p:sp>
    </p:spTree>
    <p:extLst>
      <p:ext uri="{BB962C8B-B14F-4D97-AF65-F5344CB8AC3E}">
        <p14:creationId xmlns:p14="http://schemas.microsoft.com/office/powerpoint/2010/main" val="366291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4"/>
            <a:ext cx="7056438" cy="1367310"/>
          </a:xfrm>
        </p:spPr>
        <p:txBody>
          <a:bodyPr/>
          <a:lstStyle/>
          <a:p>
            <a:pPr algn="ctr"/>
            <a:r>
              <a:rPr lang="en-US" b="1" dirty="0">
                <a:solidFill>
                  <a:srgbClr val="080808"/>
                </a:solidFill>
              </a:rPr>
              <a:t>Simplified Structure</a:t>
            </a:r>
            <a:endParaRPr lang="en-US" sz="2800" b="1" dirty="0">
              <a:solidFill>
                <a:srgbClr val="080808"/>
              </a:solidFill>
            </a:endParaRPr>
          </a:p>
        </p:txBody>
      </p:sp>
      <p:sp>
        <p:nvSpPr>
          <p:cNvPr id="277507" name="Rectangle 3"/>
          <p:cNvSpPr>
            <a:spLocks noGrp="1" noChangeArrowheads="1"/>
          </p:cNvSpPr>
          <p:nvPr>
            <p:ph idx="1"/>
          </p:nvPr>
        </p:nvSpPr>
        <p:spPr>
          <a:xfrm>
            <a:off x="1765538" y="1484784"/>
            <a:ext cx="7200925" cy="2532112"/>
          </a:xfrm>
        </p:spPr>
        <p:txBody>
          <a:bodyPr/>
          <a:lstStyle/>
          <a:p>
            <a:pPr marL="0" indent="0">
              <a:buNone/>
            </a:pPr>
            <a:r>
              <a:rPr lang="en-US" b="1" dirty="0">
                <a:solidFill>
                  <a:srgbClr val="080808"/>
                </a:solidFill>
              </a:rPr>
              <a:t>Sets Boundaries</a:t>
            </a:r>
          </a:p>
          <a:p>
            <a:pPr marL="400050" lvl="1" indent="0">
              <a:buNone/>
            </a:pPr>
            <a:r>
              <a:rPr lang="en-US" sz="2800" b="0" dirty="0">
                <a:solidFill>
                  <a:srgbClr val="080808"/>
                </a:solidFill>
              </a:rPr>
              <a:t>Budgets, policy, goals, oversight, etc…</a:t>
            </a:r>
          </a:p>
          <a:p>
            <a:pPr marL="400050" lvl="1" indent="0">
              <a:buNone/>
            </a:pPr>
            <a:endParaRPr lang="en-US" sz="2800" b="0" dirty="0">
              <a:solidFill>
                <a:srgbClr val="080808"/>
              </a:solidFill>
            </a:endParaRPr>
          </a:p>
          <a:p>
            <a:pPr marL="400050" lvl="1" indent="0" algn="ctr">
              <a:buNone/>
            </a:pPr>
            <a:r>
              <a:rPr lang="en-US" sz="2800" dirty="0">
                <a:solidFill>
                  <a:srgbClr val="080808"/>
                </a:solidFill>
              </a:rPr>
              <a:t>NOT DAY-TO-DAY OPERATIONS OF THE CHURCH </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898" t="20905" r="3745" b="21317"/>
          <a:stretch/>
        </p:blipFill>
        <p:spPr>
          <a:xfrm>
            <a:off x="3347864" y="4149080"/>
            <a:ext cx="4036274" cy="2552671"/>
          </a:xfrm>
          <a:prstGeom prst="rect">
            <a:avLst/>
          </a:prstGeom>
        </p:spPr>
      </p:pic>
    </p:spTree>
    <p:extLst>
      <p:ext uri="{BB962C8B-B14F-4D97-AF65-F5344CB8AC3E}">
        <p14:creationId xmlns:p14="http://schemas.microsoft.com/office/powerpoint/2010/main" val="416758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4"/>
            <a:ext cx="7056438" cy="1635126"/>
          </a:xfrm>
        </p:spPr>
        <p:txBody>
          <a:bodyPr/>
          <a:lstStyle/>
          <a:p>
            <a:pPr algn="ctr"/>
            <a:r>
              <a:rPr lang="en-US" b="1" dirty="0">
                <a:solidFill>
                  <a:srgbClr val="080808"/>
                </a:solidFill>
              </a:rPr>
              <a:t>Two Challenges of a </a:t>
            </a:r>
            <a:br>
              <a:rPr lang="en-US" b="1" dirty="0">
                <a:solidFill>
                  <a:srgbClr val="080808"/>
                </a:solidFill>
              </a:rPr>
            </a:br>
            <a:r>
              <a:rPr lang="en-US" b="1" dirty="0">
                <a:solidFill>
                  <a:srgbClr val="080808"/>
                </a:solidFill>
              </a:rPr>
              <a:t>Simplified Structure</a:t>
            </a:r>
            <a:endParaRPr lang="en-US" sz="2800" b="1" dirty="0">
              <a:solidFill>
                <a:srgbClr val="080808"/>
              </a:solidFill>
            </a:endParaRPr>
          </a:p>
        </p:txBody>
      </p:sp>
      <p:sp>
        <p:nvSpPr>
          <p:cNvPr id="277507" name="Rectangle 3"/>
          <p:cNvSpPr>
            <a:spLocks noGrp="1" noChangeArrowheads="1"/>
          </p:cNvSpPr>
          <p:nvPr>
            <p:ph idx="1"/>
          </p:nvPr>
        </p:nvSpPr>
        <p:spPr>
          <a:xfrm>
            <a:off x="1908175" y="1905001"/>
            <a:ext cx="7056438" cy="2514600"/>
          </a:xfrm>
        </p:spPr>
        <p:txBody>
          <a:bodyPr/>
          <a:lstStyle/>
          <a:p>
            <a:pPr marL="514350" indent="-514350">
              <a:buFont typeface="+mj-lt"/>
              <a:buAutoNum type="arabicPeriod"/>
            </a:pPr>
            <a:endParaRPr lang="en-US" dirty="0">
              <a:solidFill>
                <a:srgbClr val="080808"/>
              </a:solidFill>
            </a:endParaRPr>
          </a:p>
          <a:p>
            <a:pPr marL="514350" indent="-514350">
              <a:buFont typeface="+mj-lt"/>
              <a:buAutoNum type="arabicPeriod"/>
            </a:pPr>
            <a:r>
              <a:rPr lang="en-US" b="1" dirty="0">
                <a:solidFill>
                  <a:srgbClr val="080808"/>
                </a:solidFill>
              </a:rPr>
              <a:t>Management of Communication</a:t>
            </a:r>
          </a:p>
          <a:p>
            <a:pPr marL="514350" indent="-514350">
              <a:buFont typeface="+mj-lt"/>
              <a:buAutoNum type="arabicPeriod"/>
            </a:pPr>
            <a:r>
              <a:rPr lang="en-US" b="1" dirty="0">
                <a:solidFill>
                  <a:srgbClr val="080808"/>
                </a:solidFill>
              </a:rPr>
              <a:t>Decision Making -                       Accuracy / Effectiveness</a:t>
            </a:r>
          </a:p>
          <a:p>
            <a:pPr marL="514350" indent="-514350">
              <a:buFont typeface="+mj-lt"/>
              <a:buAutoNum type="arabicPeriod"/>
            </a:pPr>
            <a:endParaRPr lang="en-US" dirty="0">
              <a:solidFill>
                <a:srgbClr val="080808"/>
              </a:solidFill>
            </a:endParaRPr>
          </a:p>
        </p:txBody>
      </p:sp>
      <p:pic>
        <p:nvPicPr>
          <p:cNvPr id="4" name="Picture 3" descr="decision-making.jpg"/>
          <p:cNvPicPr>
            <a:picLocks noChangeAspect="1"/>
          </p:cNvPicPr>
          <p:nvPr/>
        </p:nvPicPr>
        <p:blipFill>
          <a:blip r:embed="rId4"/>
          <a:stretch>
            <a:fillRect/>
          </a:stretch>
        </p:blipFill>
        <p:spPr>
          <a:xfrm>
            <a:off x="1783918" y="4819650"/>
            <a:ext cx="2559482" cy="2038350"/>
          </a:xfrm>
          <a:prstGeom prst="rect">
            <a:avLst/>
          </a:prstGeom>
        </p:spPr>
      </p:pic>
      <p:pic>
        <p:nvPicPr>
          <p:cNvPr id="5" name="Picture 4" descr="email_icon.gif"/>
          <p:cNvPicPr>
            <a:picLocks noChangeAspect="1"/>
          </p:cNvPicPr>
          <p:nvPr/>
        </p:nvPicPr>
        <p:blipFill>
          <a:blip r:embed="rId5"/>
          <a:stretch>
            <a:fillRect/>
          </a:stretch>
        </p:blipFill>
        <p:spPr>
          <a:xfrm>
            <a:off x="5257800" y="4114800"/>
            <a:ext cx="1212850" cy="1212850"/>
          </a:xfrm>
          <a:prstGeom prst="rect">
            <a:avLst/>
          </a:prstGeom>
        </p:spPr>
      </p:pic>
      <p:pic>
        <p:nvPicPr>
          <p:cNvPr id="6" name="Picture 5" descr="FaceBook-Logo.png"/>
          <p:cNvPicPr>
            <a:picLocks noChangeAspect="1"/>
          </p:cNvPicPr>
          <p:nvPr/>
        </p:nvPicPr>
        <p:blipFill>
          <a:blip r:embed="rId6"/>
          <a:stretch>
            <a:fillRect/>
          </a:stretch>
        </p:blipFill>
        <p:spPr>
          <a:xfrm>
            <a:off x="4038600" y="4191000"/>
            <a:ext cx="939800" cy="939800"/>
          </a:xfrm>
          <a:prstGeom prst="rect">
            <a:avLst/>
          </a:prstGeom>
        </p:spPr>
      </p:pic>
      <p:pic>
        <p:nvPicPr>
          <p:cNvPr id="7" name="Picture 6" descr="NewsletterIcon.gif"/>
          <p:cNvPicPr>
            <a:picLocks noChangeAspect="1"/>
          </p:cNvPicPr>
          <p:nvPr/>
        </p:nvPicPr>
        <p:blipFill>
          <a:blip r:embed="rId7"/>
          <a:stretch>
            <a:fillRect/>
          </a:stretch>
        </p:blipFill>
        <p:spPr>
          <a:xfrm>
            <a:off x="7467600" y="4114800"/>
            <a:ext cx="1141881" cy="825500"/>
          </a:xfrm>
          <a:prstGeom prst="rect">
            <a:avLst/>
          </a:prstGeom>
        </p:spPr>
      </p:pic>
      <p:pic>
        <p:nvPicPr>
          <p:cNvPr id="8" name="Picture 7" descr="phone_logo.jpg"/>
          <p:cNvPicPr>
            <a:picLocks noChangeAspect="1"/>
          </p:cNvPicPr>
          <p:nvPr/>
        </p:nvPicPr>
        <p:blipFill>
          <a:blip r:embed="rId8"/>
          <a:stretch>
            <a:fillRect/>
          </a:stretch>
        </p:blipFill>
        <p:spPr>
          <a:xfrm>
            <a:off x="5029200" y="5562600"/>
            <a:ext cx="845265" cy="850900"/>
          </a:xfrm>
          <a:prstGeom prst="rect">
            <a:avLst/>
          </a:prstGeom>
        </p:spPr>
      </p:pic>
      <p:pic>
        <p:nvPicPr>
          <p:cNvPr id="9" name="Picture 8" descr="Pulpit.gif"/>
          <p:cNvPicPr>
            <a:picLocks noChangeAspect="1"/>
          </p:cNvPicPr>
          <p:nvPr/>
        </p:nvPicPr>
        <p:blipFill>
          <a:blip r:embed="rId9"/>
          <a:stretch>
            <a:fillRect/>
          </a:stretch>
        </p:blipFill>
        <p:spPr>
          <a:xfrm>
            <a:off x="6629400" y="5145865"/>
            <a:ext cx="1149350" cy="1712135"/>
          </a:xfrm>
          <a:prstGeom prst="rect">
            <a:avLst/>
          </a:prstGeom>
        </p:spPr>
      </p:pic>
    </p:spTree>
    <p:extLst>
      <p:ext uri="{BB962C8B-B14F-4D97-AF65-F5344CB8AC3E}">
        <p14:creationId xmlns:p14="http://schemas.microsoft.com/office/powerpoint/2010/main" val="412215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912"/>
            <a:ext cx="7416750" cy="1439887"/>
          </a:xfrm>
        </p:spPr>
        <p:txBody>
          <a:bodyPr/>
          <a:lstStyle/>
          <a:p>
            <a:r>
              <a:rPr lang="en-US" sz="4800" b="1" dirty="0"/>
              <a:t>New Leadership Agenda</a:t>
            </a:r>
          </a:p>
        </p:txBody>
      </p:sp>
      <p:sp>
        <p:nvSpPr>
          <p:cNvPr id="3" name="Content Placeholder 2"/>
          <p:cNvSpPr>
            <a:spLocks noGrp="1"/>
          </p:cNvSpPr>
          <p:nvPr>
            <p:ph idx="1"/>
          </p:nvPr>
        </p:nvSpPr>
        <p:spPr>
          <a:xfrm>
            <a:off x="467544" y="1916832"/>
            <a:ext cx="8496944" cy="4536356"/>
          </a:xfrm>
        </p:spPr>
        <p:txBody>
          <a:bodyPr/>
          <a:lstStyle/>
          <a:p>
            <a:pPr marL="0" indent="-457200">
              <a:buNone/>
            </a:pPr>
            <a:r>
              <a:rPr lang="en-US" dirty="0"/>
              <a:t>1/3 – Spiritual Formation, Leadership Development, 	review of new people/families</a:t>
            </a:r>
          </a:p>
          <a:p>
            <a:pPr marL="0" indent="-457200">
              <a:buNone/>
            </a:pPr>
            <a:endParaRPr lang="en-US" dirty="0"/>
          </a:p>
          <a:p>
            <a:pPr marL="0" indent="-457200">
              <a:buNone/>
            </a:pPr>
            <a:r>
              <a:rPr lang="en-US" dirty="0"/>
              <a:t>1/3 – Review goals / Accountability 			and reallocation of assets </a:t>
            </a:r>
          </a:p>
          <a:p>
            <a:pPr marL="0" indent="-457200">
              <a:buNone/>
            </a:pPr>
            <a:endParaRPr lang="en-US" dirty="0"/>
          </a:p>
          <a:p>
            <a:pPr marL="0" indent="-457200">
              <a:buNone/>
            </a:pPr>
            <a:r>
              <a:rPr lang="en-US" dirty="0"/>
              <a:t>1/3 – Deal with pressing decisions/issues, help 	groups as needed, problem solving</a:t>
            </a:r>
          </a:p>
          <a:p>
            <a:pPr marL="0" indent="-457200">
              <a:buNone/>
            </a:pPr>
            <a:endParaRPr lang="en-US" sz="2400" dirty="0"/>
          </a:p>
          <a:p>
            <a:pPr marL="0" indent="-457200">
              <a:buNone/>
            </a:pPr>
            <a:r>
              <a:rPr lang="en-US" sz="2400" b="1" dirty="0"/>
              <a:t>Annually set goals and evaluate</a:t>
            </a:r>
          </a:p>
        </p:txBody>
      </p:sp>
    </p:spTree>
    <p:extLst>
      <p:ext uri="{BB962C8B-B14F-4D97-AF65-F5344CB8AC3E}">
        <p14:creationId xmlns:p14="http://schemas.microsoft.com/office/powerpoint/2010/main" val="364820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Typical Agenda for</a:t>
            </a:r>
            <a:br>
              <a:rPr lang="en-US" dirty="0"/>
            </a:br>
            <a:r>
              <a:rPr lang="en-US" dirty="0"/>
              <a:t>Simplified Structure with</a:t>
            </a:r>
            <a:br>
              <a:rPr lang="en-US" dirty="0"/>
            </a:br>
            <a:r>
              <a:rPr lang="en-US" dirty="0"/>
              <a:t>Accountable Leadership</a:t>
            </a:r>
          </a:p>
        </p:txBody>
      </p:sp>
      <p:sp>
        <p:nvSpPr>
          <p:cNvPr id="3" name="Text Placeholder 2"/>
          <p:cNvSpPr>
            <a:spLocks noGrp="1"/>
          </p:cNvSpPr>
          <p:nvPr>
            <p:ph type="body" sz="quarter" idx="10"/>
          </p:nvPr>
        </p:nvSpPr>
        <p:spPr>
          <a:xfrm>
            <a:off x="914400" y="1988840"/>
            <a:ext cx="7315200" cy="2931848"/>
          </a:xfrm>
        </p:spPr>
        <p:txBody>
          <a:bodyPr/>
          <a:lstStyle/>
          <a:p>
            <a:r>
              <a:rPr lang="en-US" dirty="0"/>
              <a:t>Prayer</a:t>
            </a:r>
          </a:p>
          <a:p>
            <a:r>
              <a:rPr lang="en-US" dirty="0"/>
              <a:t>Spiritual Formation</a:t>
            </a:r>
          </a:p>
          <a:p>
            <a:r>
              <a:rPr lang="en-US" dirty="0"/>
              <a:t>Leadership Development</a:t>
            </a:r>
          </a:p>
          <a:p>
            <a:r>
              <a:rPr lang="en-US" dirty="0"/>
              <a:t>Review of New People</a:t>
            </a:r>
          </a:p>
          <a:p>
            <a:r>
              <a:rPr lang="en-US" dirty="0"/>
              <a:t>Review of Goals</a:t>
            </a:r>
          </a:p>
          <a:p>
            <a:r>
              <a:rPr lang="en-US" dirty="0"/>
              <a:t>Pressing Issues/Problem Solving</a:t>
            </a:r>
          </a:p>
          <a:p>
            <a:r>
              <a:rPr lang="en-US" dirty="0"/>
              <a:t>Approval &amp; Questions from Packet</a:t>
            </a:r>
          </a:p>
          <a:p>
            <a:r>
              <a:rPr lang="en-US" dirty="0"/>
              <a:t>Communication</a:t>
            </a:r>
          </a:p>
          <a:p>
            <a:r>
              <a:rPr lang="en-US" dirty="0"/>
              <a:t>Prayer</a:t>
            </a:r>
          </a:p>
        </p:txBody>
      </p:sp>
    </p:spTree>
    <p:extLst>
      <p:ext uri="{BB962C8B-B14F-4D97-AF65-F5344CB8AC3E}">
        <p14:creationId xmlns:p14="http://schemas.microsoft.com/office/powerpoint/2010/main" val="22515658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912"/>
            <a:ext cx="7416750" cy="1439887"/>
          </a:xfrm>
        </p:spPr>
        <p:txBody>
          <a:bodyPr/>
          <a:lstStyle/>
          <a:p>
            <a:r>
              <a:rPr lang="en-US" sz="4800" b="1" dirty="0"/>
              <a:t>New Leadership Agenda</a:t>
            </a:r>
          </a:p>
        </p:txBody>
      </p:sp>
      <p:sp>
        <p:nvSpPr>
          <p:cNvPr id="3" name="Content Placeholder 2"/>
          <p:cNvSpPr>
            <a:spLocks noGrp="1"/>
          </p:cNvSpPr>
          <p:nvPr>
            <p:ph idx="1"/>
          </p:nvPr>
        </p:nvSpPr>
        <p:spPr>
          <a:xfrm>
            <a:off x="467544" y="1916832"/>
            <a:ext cx="8496944" cy="4536356"/>
          </a:xfrm>
        </p:spPr>
        <p:txBody>
          <a:bodyPr/>
          <a:lstStyle/>
          <a:p>
            <a:pPr marL="0" indent="-457200">
              <a:buNone/>
            </a:pPr>
            <a:endParaRPr lang="en-US" sz="2400" dirty="0"/>
          </a:p>
          <a:p>
            <a:pPr marL="0" indent="-457200">
              <a:buNone/>
            </a:pPr>
            <a:r>
              <a:rPr lang="en-US" sz="4400" b="1" dirty="0"/>
              <a:t>Annually</a:t>
            </a:r>
          </a:p>
          <a:p>
            <a:pPr marL="0" indent="-457200"/>
            <a:r>
              <a:rPr lang="en-US" sz="4400" b="1" dirty="0"/>
              <a:t>Set goals</a:t>
            </a:r>
          </a:p>
          <a:p>
            <a:pPr marL="0" indent="-457200"/>
            <a:r>
              <a:rPr lang="en-US" sz="4400" b="1" dirty="0"/>
              <a:t>Set budget</a:t>
            </a:r>
          </a:p>
          <a:p>
            <a:pPr marL="0" indent="-457200"/>
            <a:r>
              <a:rPr lang="en-US" sz="4400" b="1" dirty="0"/>
              <a:t>Evaluate</a:t>
            </a:r>
          </a:p>
        </p:txBody>
      </p:sp>
    </p:spTree>
    <p:extLst>
      <p:ext uri="{BB962C8B-B14F-4D97-AF65-F5344CB8AC3E}">
        <p14:creationId xmlns:p14="http://schemas.microsoft.com/office/powerpoint/2010/main" val="218134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912"/>
            <a:ext cx="7416750" cy="1439887"/>
          </a:xfrm>
        </p:spPr>
        <p:txBody>
          <a:bodyPr/>
          <a:lstStyle/>
          <a:p>
            <a:r>
              <a:rPr lang="en-US" sz="4800" b="1" dirty="0"/>
              <a:t>Simplified Structure </a:t>
            </a:r>
          </a:p>
        </p:txBody>
      </p:sp>
      <p:sp>
        <p:nvSpPr>
          <p:cNvPr id="3" name="Content Placeholder 2"/>
          <p:cNvSpPr>
            <a:spLocks noGrp="1"/>
          </p:cNvSpPr>
          <p:nvPr>
            <p:ph idx="1"/>
          </p:nvPr>
        </p:nvSpPr>
        <p:spPr>
          <a:xfrm>
            <a:off x="179512" y="1916832"/>
            <a:ext cx="8784976" cy="4536356"/>
          </a:xfrm>
        </p:spPr>
        <p:txBody>
          <a:bodyPr/>
          <a:lstStyle/>
          <a:p>
            <a:pPr marL="0" indent="-457200">
              <a:buNone/>
            </a:pPr>
            <a:r>
              <a:rPr lang="en-US" sz="2400" b="1" dirty="0"/>
              <a:t>Step One – </a:t>
            </a:r>
            <a:r>
              <a:rPr lang="en-US" sz="2400" dirty="0"/>
              <a:t>Partner with your District Superintendent</a:t>
            </a:r>
          </a:p>
          <a:p>
            <a:pPr marL="0" indent="-457200">
              <a:buNone/>
            </a:pPr>
            <a:endParaRPr lang="en-US" sz="1200" dirty="0"/>
          </a:p>
          <a:p>
            <a:pPr marL="0" indent="-457200">
              <a:buNone/>
            </a:pPr>
            <a:r>
              <a:rPr lang="en-US" sz="2400" b="1" dirty="0"/>
              <a:t>Step Two </a:t>
            </a:r>
            <a:r>
              <a:rPr lang="en-US" sz="2400" dirty="0"/>
              <a:t>– Ensure all key leaders have been trained on simplified structure and accountability leadership</a:t>
            </a:r>
          </a:p>
          <a:p>
            <a:pPr marL="0" indent="-457200">
              <a:buNone/>
            </a:pPr>
            <a:endParaRPr lang="en-US" sz="1200" dirty="0"/>
          </a:p>
          <a:p>
            <a:pPr marL="0" indent="-457200">
              <a:buNone/>
            </a:pPr>
            <a:r>
              <a:rPr lang="en-US" sz="2400" b="1" dirty="0"/>
              <a:t>Step Three </a:t>
            </a:r>
            <a:r>
              <a:rPr lang="en-US" sz="2400" dirty="0"/>
              <a:t>– Communicate, communicate, communicate…and then communicate (what &amp; why) some more!</a:t>
            </a:r>
          </a:p>
          <a:p>
            <a:pPr marL="0" indent="-457200">
              <a:buNone/>
            </a:pPr>
            <a:endParaRPr lang="en-US" sz="1200" dirty="0"/>
          </a:p>
          <a:p>
            <a:pPr marL="0" indent="-457200">
              <a:buNone/>
            </a:pPr>
            <a:r>
              <a:rPr lang="en-US" sz="2400" b="1" dirty="0"/>
              <a:t>Step Four </a:t>
            </a:r>
            <a:r>
              <a:rPr lang="en-US" sz="2400" dirty="0"/>
              <a:t>– Annual Charge Conference votes to move to new structure with election of members. </a:t>
            </a:r>
          </a:p>
          <a:p>
            <a:pPr marL="0" indent="-457200">
              <a:buNone/>
            </a:pPr>
            <a:endParaRPr lang="en-US" sz="1200" dirty="0"/>
          </a:p>
          <a:p>
            <a:pPr marL="0" indent="-457200">
              <a:buNone/>
            </a:pPr>
            <a:r>
              <a:rPr lang="en-US" sz="2400" b="1" dirty="0"/>
              <a:t>Step Five </a:t>
            </a:r>
            <a:r>
              <a:rPr lang="en-US" sz="2400" dirty="0"/>
              <a:t>– Move to new structure (if appropriate) with the new year.  (Coach highly recommended)</a:t>
            </a:r>
          </a:p>
        </p:txBody>
      </p:sp>
    </p:spTree>
    <p:extLst>
      <p:ext uri="{BB962C8B-B14F-4D97-AF65-F5344CB8AC3E}">
        <p14:creationId xmlns:p14="http://schemas.microsoft.com/office/powerpoint/2010/main" val="82050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315200" cy="912812"/>
          </a:xfrm>
        </p:spPr>
        <p:txBody>
          <a:bodyPr/>
          <a:lstStyle/>
          <a:p>
            <a:r>
              <a:rPr lang="en-US" sz="4000" dirty="0"/>
              <a:t>HELLO!	WELCOME!</a:t>
            </a:r>
          </a:p>
        </p:txBody>
      </p:sp>
      <p:sp>
        <p:nvSpPr>
          <p:cNvPr id="3" name="Text Placeholder 2"/>
          <p:cNvSpPr>
            <a:spLocks noGrp="1"/>
          </p:cNvSpPr>
          <p:nvPr>
            <p:ph type="body" sz="quarter" idx="10"/>
          </p:nvPr>
        </p:nvSpPr>
        <p:spPr>
          <a:xfrm>
            <a:off x="530265" y="2204864"/>
            <a:ext cx="7315200" cy="2931848"/>
          </a:xfrm>
        </p:spPr>
        <p:txBody>
          <a:bodyPr/>
          <a:lstStyle/>
          <a:p>
            <a:pPr marL="0" indent="0">
              <a:buNone/>
            </a:pPr>
            <a:r>
              <a:rPr lang="en-US" sz="4000" dirty="0"/>
              <a:t>Kay Kotan, PCC</a:t>
            </a:r>
          </a:p>
          <a:p>
            <a:pPr marL="400050" lvl="1" indent="0">
              <a:buNone/>
            </a:pPr>
            <a:r>
              <a:rPr lang="en-US" b="0" dirty="0"/>
              <a:t>Wife &amp; Mother</a:t>
            </a:r>
          </a:p>
          <a:p>
            <a:pPr marL="400050" lvl="1" indent="0">
              <a:buNone/>
            </a:pPr>
            <a:r>
              <a:rPr lang="en-US" b="0" dirty="0"/>
              <a:t>Coach, Consultant, Author</a:t>
            </a:r>
          </a:p>
          <a:p>
            <a:pPr marL="400050" lvl="1" indent="0">
              <a:buNone/>
            </a:pPr>
            <a:r>
              <a:rPr lang="en-US" b="0" dirty="0"/>
              <a:t>Fourth Generation Methodist</a:t>
            </a:r>
          </a:p>
          <a:p>
            <a:pPr marL="400050" lvl="1" indent="0">
              <a:buNone/>
            </a:pPr>
            <a:r>
              <a:rPr lang="en-US" b="0" dirty="0"/>
              <a:t>Director of Congregational Development</a:t>
            </a:r>
          </a:p>
          <a:p>
            <a:pPr marL="0" indent="0">
              <a:buNone/>
            </a:pPr>
            <a:r>
              <a:rPr lang="en-US" sz="2400" dirty="0"/>
              <a:t>	Susquehanna Conference in PA</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316374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331640" y="116632"/>
            <a:ext cx="6410671" cy="1828800"/>
          </a:xfrm>
          <a:noFill/>
        </p:spPr>
        <p:txBody>
          <a:bodyPr/>
          <a:lstStyle/>
          <a:p>
            <a:r>
              <a:rPr lang="en-US" sz="4800" dirty="0">
                <a:latin typeface="Tahoma" charset="0"/>
              </a:rPr>
              <a:t>Simplified Structure</a:t>
            </a:r>
            <a:endParaRPr lang="uk-UA" sz="4800" dirty="0">
              <a:latin typeface="Tahoma" charset="0"/>
            </a:endParaRPr>
          </a:p>
        </p:txBody>
      </p:sp>
    </p:spTree>
    <p:extLst>
      <p:ext uri="{BB962C8B-B14F-4D97-AF65-F5344CB8AC3E}">
        <p14:creationId xmlns:p14="http://schemas.microsoft.com/office/powerpoint/2010/main" val="2161856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generated with high confidence"/>
          <p:cNvPicPr>
            <a:picLocks noChangeAspect="1"/>
          </p:cNvPicPr>
          <p:nvPr/>
        </p:nvPicPr>
        <p:blipFill>
          <a:blip r:embed="rId2"/>
          <a:stretch>
            <a:fillRect/>
          </a:stretch>
        </p:blipFill>
        <p:spPr>
          <a:xfrm rot="1271742">
            <a:off x="1757833" y="738613"/>
            <a:ext cx="3675515" cy="5513273"/>
          </a:xfrm>
          <a:prstGeom prst="rect">
            <a:avLst/>
          </a:prstGeom>
        </p:spPr>
      </p:pic>
    </p:spTree>
    <p:extLst>
      <p:ext uri="{BB962C8B-B14F-4D97-AF65-F5344CB8AC3E}">
        <p14:creationId xmlns:p14="http://schemas.microsoft.com/office/powerpoint/2010/main" val="31656676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5795963" y="2492374"/>
            <a:ext cx="3133725" cy="1698625"/>
          </a:xfrm>
          <a:noFill/>
        </p:spPr>
        <p:txBody>
          <a:bodyPr/>
          <a:lstStyle/>
          <a:p>
            <a:r>
              <a:rPr lang="en-US" sz="3700" dirty="0">
                <a:latin typeface="Tahoma" charset="0"/>
              </a:rPr>
              <a:t>Accountable </a:t>
            </a:r>
            <a:br>
              <a:rPr lang="en-US" sz="3700" dirty="0">
                <a:latin typeface="Tahoma" charset="0"/>
              </a:rPr>
            </a:br>
            <a:r>
              <a:rPr lang="en-US" sz="3700" dirty="0">
                <a:latin typeface="Tahoma" charset="0"/>
              </a:rPr>
              <a:t>Leadership</a:t>
            </a:r>
            <a:endParaRPr lang="uk-UA" sz="3700" dirty="0">
              <a:latin typeface="Tahoma" charset="0"/>
            </a:endParaRPr>
          </a:p>
        </p:txBody>
      </p:sp>
      <p:pic>
        <p:nvPicPr>
          <p:cNvPr id="5" name="Picture 4" descr="HCI_Logo_Final copy.jpg"/>
          <p:cNvPicPr>
            <a:picLocks noChangeAspect="1"/>
          </p:cNvPicPr>
          <p:nvPr/>
        </p:nvPicPr>
        <p:blipFill>
          <a:blip r:embed="rId3"/>
          <a:stretch>
            <a:fillRect/>
          </a:stretch>
        </p:blipFill>
        <p:spPr>
          <a:xfrm>
            <a:off x="5867398" y="227774"/>
            <a:ext cx="2898956" cy="1332802"/>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63712" y="260350"/>
            <a:ext cx="6465887" cy="649288"/>
          </a:xfrm>
        </p:spPr>
        <p:txBody>
          <a:bodyPr/>
          <a:lstStyle/>
          <a:p>
            <a:r>
              <a:rPr lang="en-US" sz="3600" dirty="0">
                <a:latin typeface="Tahoma" charset="0"/>
              </a:rPr>
              <a:t>Accountable Leadership</a:t>
            </a:r>
            <a:endParaRPr lang="uk-UA" sz="3600" dirty="0">
              <a:latin typeface="Tahoma" charset="0"/>
            </a:endParaRPr>
          </a:p>
        </p:txBody>
      </p:sp>
      <p:sp>
        <p:nvSpPr>
          <p:cNvPr id="36867" name="Rectangle 3"/>
          <p:cNvSpPr>
            <a:spLocks noGrp="1" noChangeArrowheads="1"/>
          </p:cNvSpPr>
          <p:nvPr>
            <p:ph type="body" idx="1"/>
          </p:nvPr>
        </p:nvSpPr>
        <p:spPr>
          <a:xfrm>
            <a:off x="914400" y="1295399"/>
            <a:ext cx="7315200" cy="5105401"/>
          </a:xfrm>
        </p:spPr>
        <p:txBody>
          <a:bodyPr/>
          <a:lstStyle/>
          <a:p>
            <a:pPr indent="0">
              <a:lnSpc>
                <a:spcPct val="80000"/>
              </a:lnSpc>
              <a:buNone/>
            </a:pPr>
            <a:r>
              <a:rPr lang="en-US" b="1" dirty="0"/>
              <a:t>Core Purpose </a:t>
            </a:r>
            <a:r>
              <a:rPr lang="en-US" dirty="0"/>
              <a:t>today is to understand what Accountable Leadership looks like in the local church environment.  </a:t>
            </a:r>
          </a:p>
          <a:p>
            <a:pPr indent="0">
              <a:lnSpc>
                <a:spcPct val="80000"/>
              </a:lnSpc>
              <a:buNone/>
            </a:pPr>
            <a:endParaRPr lang="en-US" dirty="0"/>
          </a:p>
          <a:p>
            <a:pPr indent="0">
              <a:lnSpc>
                <a:spcPct val="80000"/>
              </a:lnSpc>
              <a:buNone/>
            </a:pPr>
            <a:r>
              <a:rPr lang="en-US" b="1" dirty="0"/>
              <a:t>Objectives</a:t>
            </a:r>
            <a:r>
              <a:rPr lang="en-US" dirty="0"/>
              <a:t>: </a:t>
            </a:r>
          </a:p>
          <a:p>
            <a:pPr marL="347472" indent="-274320">
              <a:lnSpc>
                <a:spcPct val="80000"/>
              </a:lnSpc>
              <a:spcBef>
                <a:spcPts val="1272"/>
              </a:spcBef>
            </a:pPr>
            <a:r>
              <a:rPr lang="en-US" dirty="0"/>
              <a:t>Ensure church leaders understand the key concepts of accountability</a:t>
            </a:r>
          </a:p>
          <a:p>
            <a:pPr marL="347472" indent="-274320">
              <a:lnSpc>
                <a:spcPct val="80000"/>
              </a:lnSpc>
              <a:spcBef>
                <a:spcPts val="1272"/>
              </a:spcBef>
            </a:pPr>
            <a:r>
              <a:rPr lang="en-US" dirty="0"/>
              <a:t>Recognize the connection between Mission / Vision / Goals and how they apply to our ministry </a:t>
            </a:r>
          </a:p>
          <a:p>
            <a:pPr marL="347472" indent="-274320">
              <a:lnSpc>
                <a:spcPct val="80000"/>
              </a:lnSpc>
              <a:spcBef>
                <a:spcPts val="1272"/>
              </a:spcBef>
            </a:pPr>
            <a:r>
              <a:rPr lang="en-US" dirty="0"/>
              <a:t>Cover the SIMPLE model for holding others accountable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a:spLocks noChangeArrowheads="1"/>
          </p:cNvSpPr>
          <p:nvPr/>
        </p:nvSpPr>
        <p:spPr bwMode="auto">
          <a:xfrm>
            <a:off x="914400" y="1447800"/>
            <a:ext cx="7315200" cy="4031873"/>
          </a:xfrm>
          <a:prstGeom prst="rect">
            <a:avLst/>
          </a:prstGeom>
          <a:noFill/>
          <a:ln w="9525">
            <a:noFill/>
            <a:miter lim="800000"/>
            <a:headEnd/>
            <a:tailEnd/>
          </a:ln>
        </p:spPr>
        <p:txBody>
          <a:bodyPr wrap="square">
            <a:prstTxWarp prst="textNoShape">
              <a:avLst/>
            </a:prstTxWarp>
            <a:spAutoFit/>
          </a:bodyPr>
          <a:lstStyle/>
          <a:p>
            <a:r>
              <a:rPr lang="en-US" sz="3200" dirty="0">
                <a:solidFill>
                  <a:srgbClr val="080808"/>
                </a:solidFill>
              </a:rPr>
              <a:t>“</a:t>
            </a:r>
            <a:r>
              <a:rPr lang="en-US" sz="3200" i="1" dirty="0">
                <a:solidFill>
                  <a:srgbClr val="080808"/>
                </a:solidFill>
              </a:rPr>
              <a:t>Therefore, go and make disciples of all nations, baptizing them in the name of the Father and of the Son and of the Holy Spirit, and teaching them to obey everything I have commanded you. And surely I am with you always, to the very end of the age</a:t>
            </a:r>
            <a:r>
              <a:rPr lang="en-US" sz="3200" dirty="0">
                <a:solidFill>
                  <a:srgbClr val="080808"/>
                </a:solidFill>
              </a:rPr>
              <a:t>” </a:t>
            </a:r>
          </a:p>
          <a:p>
            <a:pPr algn="r"/>
            <a:r>
              <a:rPr lang="en-US" sz="3200" dirty="0">
                <a:solidFill>
                  <a:srgbClr val="080808"/>
                </a:solidFill>
              </a:rPr>
              <a:t>– Jesus, Matthew 28:19-20</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a:spLocks noChangeArrowheads="1"/>
          </p:cNvSpPr>
          <p:nvPr/>
        </p:nvSpPr>
        <p:spPr bwMode="auto">
          <a:xfrm>
            <a:off x="914400" y="1447800"/>
            <a:ext cx="7315200" cy="3539430"/>
          </a:xfrm>
          <a:prstGeom prst="rect">
            <a:avLst/>
          </a:prstGeom>
          <a:noFill/>
          <a:ln w="9525">
            <a:noFill/>
            <a:miter lim="800000"/>
            <a:headEnd/>
            <a:tailEnd/>
          </a:ln>
        </p:spPr>
        <p:txBody>
          <a:bodyPr wrap="square">
            <a:prstTxWarp prst="textNoShape">
              <a:avLst/>
            </a:prstTxWarp>
            <a:spAutoFit/>
          </a:bodyPr>
          <a:lstStyle/>
          <a:p>
            <a:r>
              <a:rPr lang="en-US" sz="3200" i="1" dirty="0">
                <a:solidFill>
                  <a:srgbClr val="080808"/>
                </a:solidFill>
              </a:rPr>
              <a:t>The making of new disciples of Jesus Christ for the transformation of the world.</a:t>
            </a:r>
            <a:r>
              <a:rPr lang="en-US" sz="3200" dirty="0">
                <a:solidFill>
                  <a:srgbClr val="080808"/>
                </a:solidFill>
              </a:rPr>
              <a:t> </a:t>
            </a:r>
          </a:p>
          <a:p>
            <a:pPr algn="r"/>
            <a:r>
              <a:rPr lang="en-US" sz="3200" dirty="0">
                <a:solidFill>
                  <a:srgbClr val="080808"/>
                </a:solidFill>
              </a:rPr>
              <a:t>Mission of the United</a:t>
            </a:r>
          </a:p>
          <a:p>
            <a:pPr algn="r"/>
            <a:r>
              <a:rPr lang="en-US" sz="3200" dirty="0">
                <a:solidFill>
                  <a:srgbClr val="080808"/>
                </a:solidFill>
              </a:rPr>
              <a:t>Methodist Church</a:t>
            </a:r>
          </a:p>
          <a:p>
            <a:pPr algn="r"/>
            <a:endParaRPr lang="en-US" sz="3200" dirty="0">
              <a:solidFill>
                <a:srgbClr val="080808"/>
              </a:solidFill>
            </a:endParaRPr>
          </a:p>
          <a:p>
            <a:pPr algn="r"/>
            <a:r>
              <a:rPr lang="en-US" sz="3200" dirty="0">
                <a:solidFill>
                  <a:srgbClr val="080808"/>
                </a:solidFill>
              </a:rPr>
              <a:t>* “new” added </a:t>
            </a:r>
          </a:p>
        </p:txBody>
      </p:sp>
    </p:spTree>
    <p:extLst>
      <p:ext uri="{BB962C8B-B14F-4D97-AF65-F5344CB8AC3E}">
        <p14:creationId xmlns:p14="http://schemas.microsoft.com/office/powerpoint/2010/main" val="350038413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sz="3600" dirty="0"/>
              <a:t>Accountable Leadership</a:t>
            </a:r>
          </a:p>
        </p:txBody>
      </p:sp>
      <p:sp>
        <p:nvSpPr>
          <p:cNvPr id="114691" name="Rectangle 3"/>
          <p:cNvSpPr>
            <a:spLocks noGrp="1" noChangeArrowheads="1"/>
          </p:cNvSpPr>
          <p:nvPr>
            <p:ph type="body" idx="1"/>
          </p:nvPr>
        </p:nvSpPr>
        <p:spPr>
          <a:xfrm>
            <a:off x="1676400" y="1052512"/>
            <a:ext cx="7288213" cy="5805487"/>
          </a:xfrm>
        </p:spPr>
        <p:txBody>
          <a:bodyPr/>
          <a:lstStyle/>
          <a:p>
            <a:pPr indent="0">
              <a:buNone/>
            </a:pPr>
            <a:r>
              <a:rPr lang="en-US" b="1" dirty="0"/>
              <a:t>Do you want the mission to succeed?</a:t>
            </a:r>
          </a:p>
          <a:p>
            <a:pPr indent="0">
              <a:buNone/>
            </a:pPr>
            <a:endParaRPr lang="en-US" sz="1000" b="1" dirty="0"/>
          </a:p>
          <a:p>
            <a:pPr indent="0">
              <a:buNone/>
            </a:pPr>
            <a:r>
              <a:rPr lang="en-US" sz="3400" dirty="0"/>
              <a:t>“Are you prepared to stake everything, change anything, and do whatever it takes—even if it means altering long familiar habits, redeveloping precious programs, and redeploying sacred assets?” </a:t>
            </a:r>
          </a:p>
          <a:p>
            <a:pPr algn="r">
              <a:buNone/>
            </a:pPr>
            <a:r>
              <a:rPr lang="en-US" sz="3400" dirty="0"/>
              <a:t>Tom Bandy</a:t>
            </a:r>
          </a:p>
          <a:p>
            <a:pPr algn="r">
              <a:buNone/>
            </a:pPr>
            <a:r>
              <a:rPr lang="en-US" sz="3000" dirty="0"/>
              <a:t>From the foreword of </a:t>
            </a:r>
            <a:r>
              <a:rPr lang="en-US" sz="3000" u="sng" dirty="0"/>
              <a:t>Winning on Purpose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63712" y="260350"/>
            <a:ext cx="6465887" cy="649288"/>
          </a:xfrm>
        </p:spPr>
        <p:txBody>
          <a:bodyPr/>
          <a:lstStyle/>
          <a:p>
            <a:r>
              <a:rPr lang="en-US" sz="3600" dirty="0">
                <a:latin typeface="Tahoma" charset="0"/>
              </a:rPr>
              <a:t>Church Leadership</a:t>
            </a:r>
            <a:endParaRPr lang="uk-UA" sz="3600" dirty="0">
              <a:latin typeface="Tahoma" charset="0"/>
            </a:endParaRPr>
          </a:p>
        </p:txBody>
      </p:sp>
      <p:sp>
        <p:nvSpPr>
          <p:cNvPr id="5" name="Text Placeholder 2"/>
          <p:cNvSpPr txBox="1">
            <a:spLocks/>
          </p:cNvSpPr>
          <p:nvPr/>
        </p:nvSpPr>
        <p:spPr bwMode="auto">
          <a:xfrm>
            <a:off x="381000" y="1600200"/>
            <a:ext cx="8229600" cy="4781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ts val="1800"/>
              </a:spcBef>
              <a:spcAft>
                <a:spcPct val="0"/>
              </a:spcAft>
              <a:buClrTx/>
              <a:buSzTx/>
              <a:buFontTx/>
              <a:buNone/>
              <a:tabLst/>
              <a:defRPr/>
            </a:pPr>
            <a:r>
              <a:rPr kumimoji="0" lang="en-US" sz="2800" b="1" i="0" u="none" strike="noStrike" kern="0" cap="none" spc="0" normalizeH="0" baseline="0" noProof="0" dirty="0">
                <a:ln>
                  <a:noFill/>
                </a:ln>
                <a:solidFill>
                  <a:srgbClr val="080808"/>
                </a:solidFill>
                <a:effectLst/>
                <a:uLnTx/>
                <a:uFillTx/>
                <a:latin typeface="+mn-lt"/>
                <a:ea typeface="+mn-ea"/>
                <a:cs typeface="+mn-cs"/>
              </a:rPr>
              <a:t>Basic</a:t>
            </a:r>
            <a:r>
              <a:rPr kumimoji="0" lang="en-US" sz="2800" b="1" i="0" u="none" strike="noStrike" kern="0" cap="none" spc="0" normalizeH="0" noProof="0" dirty="0">
                <a:ln>
                  <a:noFill/>
                </a:ln>
                <a:solidFill>
                  <a:srgbClr val="080808"/>
                </a:solidFill>
                <a:effectLst/>
                <a:uLnTx/>
                <a:uFillTx/>
                <a:latin typeface="+mn-lt"/>
                <a:ea typeface="+mn-ea"/>
                <a:cs typeface="+mn-cs"/>
              </a:rPr>
              <a:t> Options – Church Leadership</a:t>
            </a:r>
          </a:p>
          <a:p>
            <a:pPr marL="457200" lvl="0" indent="-457200" eaLnBrk="0" hangingPunct="0">
              <a:lnSpc>
                <a:spcPct val="90000"/>
              </a:lnSpc>
              <a:spcBef>
                <a:spcPts val="1800"/>
              </a:spcBef>
              <a:buFont typeface="Arial" pitchFamily="34" charset="0"/>
              <a:buChar char="•"/>
              <a:defRPr/>
            </a:pPr>
            <a:r>
              <a:rPr lang="en-US" sz="2800" kern="0" dirty="0">
                <a:solidFill>
                  <a:srgbClr val="080808"/>
                </a:solidFill>
              </a:rPr>
              <a:t>Bureaucratic-Large group Driven</a:t>
            </a:r>
          </a:p>
          <a:p>
            <a:pPr marL="457200" lvl="0" indent="-457200" eaLnBrk="0" hangingPunct="0">
              <a:lnSpc>
                <a:spcPct val="90000"/>
              </a:lnSpc>
              <a:spcBef>
                <a:spcPts val="1800"/>
              </a:spcBef>
              <a:buFont typeface="Arial" pitchFamily="34" charset="0"/>
              <a:buChar char="•"/>
              <a:defRPr/>
            </a:pPr>
            <a:r>
              <a:rPr lang="en-US" sz="2800" kern="0" dirty="0">
                <a:solidFill>
                  <a:srgbClr val="080808"/>
                </a:solidFill>
              </a:rPr>
              <a:t>Autocratic-Driven by one Person</a:t>
            </a:r>
          </a:p>
          <a:p>
            <a:pPr marL="457200" lvl="0" indent="-457200" eaLnBrk="0" hangingPunct="0">
              <a:lnSpc>
                <a:spcPct val="90000"/>
              </a:lnSpc>
              <a:spcBef>
                <a:spcPts val="1800"/>
              </a:spcBef>
              <a:buFont typeface="Arial" pitchFamily="34" charset="0"/>
              <a:buChar char="•"/>
              <a:defRPr/>
            </a:pPr>
            <a:r>
              <a:rPr lang="en-US" sz="2800" dirty="0">
                <a:solidFill>
                  <a:srgbClr val="080808"/>
                </a:solidFill>
              </a:rPr>
              <a:t>Committee-Based or Consensus-Driven</a:t>
            </a:r>
          </a:p>
          <a:p>
            <a:pPr marL="457200" lvl="0" indent="-457200" eaLnBrk="0" hangingPunct="0">
              <a:lnSpc>
                <a:spcPct val="90000"/>
              </a:lnSpc>
              <a:spcBef>
                <a:spcPts val="1800"/>
              </a:spcBef>
              <a:buFont typeface="Arial" pitchFamily="34" charset="0"/>
              <a:buChar char="•"/>
              <a:defRPr/>
            </a:pPr>
            <a:r>
              <a:rPr lang="en-US" sz="2800" dirty="0">
                <a:solidFill>
                  <a:srgbClr val="080808"/>
                </a:solidFill>
              </a:rPr>
              <a:t>Pastor-Centered or Personality-Driven</a:t>
            </a:r>
          </a:p>
          <a:p>
            <a:pPr marL="457200" lvl="0" indent="-457200" eaLnBrk="0" hangingPunct="0">
              <a:lnSpc>
                <a:spcPct val="90000"/>
              </a:lnSpc>
              <a:spcBef>
                <a:spcPts val="1800"/>
              </a:spcBef>
              <a:buFont typeface="Arial" pitchFamily="34" charset="0"/>
              <a:buChar char="•"/>
              <a:defRPr/>
            </a:pPr>
            <a:r>
              <a:rPr lang="en-US" sz="2800" kern="0" dirty="0">
                <a:solidFill>
                  <a:srgbClr val="080808"/>
                </a:solidFill>
              </a:rPr>
              <a:t>Accountable</a:t>
            </a:r>
          </a:p>
          <a:p>
            <a:pPr lvl="0" eaLnBrk="0" hangingPunct="0">
              <a:lnSpc>
                <a:spcPct val="90000"/>
              </a:lnSpc>
              <a:spcBef>
                <a:spcPct val="20000"/>
              </a:spcBef>
              <a:defRPr/>
            </a:pPr>
            <a:endParaRPr kumimoji="0" lang="en-US" sz="2800" b="0" i="0" u="none" strike="noStrike" kern="0" cap="none" spc="0" normalizeH="0" noProof="0" dirty="0">
              <a:ln>
                <a:noFill/>
              </a:ln>
              <a:solidFill>
                <a:srgbClr val="080808"/>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63712" y="260350"/>
            <a:ext cx="6465887" cy="649288"/>
          </a:xfrm>
        </p:spPr>
        <p:txBody>
          <a:bodyPr/>
          <a:lstStyle/>
          <a:p>
            <a:r>
              <a:rPr lang="en-US" sz="3600" dirty="0">
                <a:latin typeface="Tahoma" charset="0"/>
              </a:rPr>
              <a:t>Church Leadership</a:t>
            </a:r>
            <a:endParaRPr lang="uk-UA" sz="3600" dirty="0">
              <a:latin typeface="Tahoma" charset="0"/>
            </a:endParaRPr>
          </a:p>
        </p:txBody>
      </p:sp>
      <p:sp>
        <p:nvSpPr>
          <p:cNvPr id="5" name="Text Placeholder 2"/>
          <p:cNvSpPr txBox="1">
            <a:spLocks/>
          </p:cNvSpPr>
          <p:nvPr/>
        </p:nvSpPr>
        <p:spPr bwMode="auto">
          <a:xfrm>
            <a:off x="381000" y="1600200"/>
            <a:ext cx="8229600" cy="4853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80808"/>
                </a:solidFill>
                <a:effectLst/>
                <a:uLnTx/>
                <a:uFillTx/>
                <a:latin typeface="+mn-lt"/>
                <a:ea typeface="+mn-ea"/>
                <a:cs typeface="+mn-cs"/>
              </a:rPr>
              <a:t>Bureaucratic: </a:t>
            </a:r>
          </a:p>
          <a:p>
            <a:pPr marL="800100" lvl="1" eaLnBrk="0" hangingPunct="0">
              <a:lnSpc>
                <a:spcPct val="90000"/>
              </a:lnSpc>
              <a:spcBef>
                <a:spcPct val="20000"/>
              </a:spcBef>
              <a:defRPr/>
            </a:pPr>
            <a:r>
              <a:rPr lang="en-US" sz="2400" kern="0" dirty="0">
                <a:solidFill>
                  <a:srgbClr val="080808"/>
                </a:solidFill>
                <a:latin typeface="+mn-lt"/>
              </a:rPr>
              <a:t>Pastor is expected to accomplish the mission, but has no real power to do so. </a:t>
            </a:r>
            <a:endParaRPr kumimoji="0" lang="en-US" sz="2400" i="0" u="none" strike="noStrike" kern="0" cap="none" spc="0" normalizeH="0" baseline="0" noProof="0" dirty="0">
              <a:ln>
                <a:noFill/>
              </a:ln>
              <a:solidFill>
                <a:srgbClr val="080808"/>
              </a:solidFill>
              <a:effectLst/>
              <a:uLnTx/>
              <a:uFillTx/>
              <a:latin typeface="+mn-lt"/>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80808"/>
                </a:solidFill>
                <a:effectLst/>
                <a:uLnTx/>
                <a:uFillTx/>
                <a:latin typeface="+mn-lt"/>
                <a:ea typeface="+mn-ea"/>
                <a:cs typeface="+mn-cs"/>
              </a:rPr>
              <a:t>Responsibility – Authority = </a:t>
            </a:r>
            <a:r>
              <a:rPr kumimoji="0" lang="en-US" sz="2800" b="1" i="0" u="none" strike="noStrike" kern="0" cap="none" spc="0" normalizeH="0" baseline="0" noProof="0" dirty="0">
                <a:ln>
                  <a:noFill/>
                </a:ln>
                <a:solidFill>
                  <a:srgbClr val="080808"/>
                </a:solidFill>
                <a:effectLst/>
                <a:uLnTx/>
                <a:uFillTx/>
                <a:latin typeface="+mn-lt"/>
                <a:ea typeface="+mn-ea"/>
                <a:cs typeface="+mn-cs"/>
              </a:rPr>
              <a:t>Safe but not Effective</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80808"/>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80808"/>
                </a:solidFill>
                <a:effectLst/>
                <a:uLnTx/>
                <a:uFillTx/>
                <a:latin typeface="+mn-lt"/>
                <a:ea typeface="+mn-ea"/>
                <a:cs typeface="+mn-cs"/>
              </a:rPr>
              <a:t>Autocratic: </a:t>
            </a:r>
          </a:p>
          <a:p>
            <a:pPr marL="800100" lvl="1" eaLnBrk="0" hangingPunct="0">
              <a:lnSpc>
                <a:spcPct val="90000"/>
              </a:lnSpc>
              <a:spcBef>
                <a:spcPct val="20000"/>
              </a:spcBef>
              <a:defRPr/>
            </a:pPr>
            <a:r>
              <a:rPr lang="en-US" sz="2400" kern="0" noProof="0" dirty="0">
                <a:solidFill>
                  <a:srgbClr val="080808"/>
                </a:solidFill>
                <a:latin typeface="+mn-lt"/>
              </a:rPr>
              <a:t>Pastor is expected to accomplish the mission and has the power to do so…but there are no consequences for not producing fruit. </a:t>
            </a:r>
            <a:endParaRPr kumimoji="0" lang="en-US" sz="2400" i="0" u="none" strike="noStrike" kern="0" cap="none" spc="0" normalizeH="0" baseline="0" noProof="0" dirty="0">
              <a:ln>
                <a:noFill/>
              </a:ln>
              <a:solidFill>
                <a:srgbClr val="080808"/>
              </a:solidFill>
              <a:effectLst/>
              <a:uLnTx/>
              <a:uFillTx/>
              <a:latin typeface="+mn-lt"/>
            </a:endParaRPr>
          </a:p>
          <a:p>
            <a:pPr marL="342900" marR="0" lvl="0" indent="-342900" algn="r"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80808"/>
                </a:solidFill>
                <a:effectLst/>
                <a:uLnTx/>
                <a:uFillTx/>
                <a:latin typeface="+mn-lt"/>
                <a:ea typeface="+mn-ea"/>
                <a:cs typeface="+mn-cs"/>
              </a:rPr>
              <a:t>Responsibility + Authority – Accountability = </a:t>
            </a:r>
            <a:r>
              <a:rPr kumimoji="0" lang="en-US" sz="2800" b="1" i="0" u="none" strike="noStrike" kern="0" cap="none" spc="0" normalizeH="0" baseline="0" noProof="0" dirty="0">
                <a:ln>
                  <a:noFill/>
                </a:ln>
                <a:solidFill>
                  <a:srgbClr val="080808"/>
                </a:solidFill>
                <a:effectLst/>
                <a:uLnTx/>
                <a:uFillTx/>
                <a:latin typeface="+mn-lt"/>
                <a:ea typeface="+mn-ea"/>
                <a:cs typeface="+mn-cs"/>
              </a:rPr>
              <a:t>Effective but not Safe</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91404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60350"/>
            <a:ext cx="7467600" cy="1416050"/>
          </a:xfrm>
        </p:spPr>
        <p:txBody>
          <a:bodyPr/>
          <a:lstStyle/>
          <a:p>
            <a:r>
              <a:rPr lang="en-US" sz="3600" dirty="0"/>
              <a:t>Committee-Based or </a:t>
            </a:r>
            <a:br>
              <a:rPr lang="en-US" sz="3600" dirty="0"/>
            </a:br>
            <a:r>
              <a:rPr lang="en-US" sz="3600" dirty="0"/>
              <a:t>Consensus-Driven Leadership</a:t>
            </a:r>
          </a:p>
        </p:txBody>
      </p:sp>
      <p:sp>
        <p:nvSpPr>
          <p:cNvPr id="3" name="Content Placeholder 2"/>
          <p:cNvSpPr>
            <a:spLocks noGrp="1"/>
          </p:cNvSpPr>
          <p:nvPr>
            <p:ph idx="1"/>
          </p:nvPr>
        </p:nvSpPr>
        <p:spPr>
          <a:xfrm>
            <a:off x="685800" y="1752600"/>
            <a:ext cx="7486650" cy="4770438"/>
          </a:xfrm>
        </p:spPr>
        <p:txBody>
          <a:bodyPr/>
          <a:lstStyle/>
          <a:p>
            <a:pPr>
              <a:spcBef>
                <a:spcPts val="2472"/>
              </a:spcBef>
            </a:pPr>
            <a:r>
              <a:rPr lang="en-US" dirty="0"/>
              <a:t>Decisions are slow – if they happen at all</a:t>
            </a:r>
          </a:p>
          <a:p>
            <a:pPr>
              <a:spcBef>
                <a:spcPts val="2472"/>
              </a:spcBef>
            </a:pPr>
            <a:r>
              <a:rPr lang="en-US" dirty="0"/>
              <a:t>Decisions, since consensus is the goal, are not always focused on the mission</a:t>
            </a:r>
          </a:p>
          <a:p>
            <a:pPr>
              <a:spcBef>
                <a:spcPts val="2472"/>
              </a:spcBef>
            </a:pPr>
            <a:r>
              <a:rPr lang="en-US" dirty="0"/>
              <a:t>Consensus is often not achieved; instead, compromise is the rule. It becomes better to maintain the relationships than fulfill the 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4213" y="404813"/>
            <a:ext cx="7200900" cy="814387"/>
          </a:xfrm>
        </p:spPr>
        <p:txBody>
          <a:bodyPr/>
          <a:lstStyle/>
          <a:p>
            <a:r>
              <a:rPr lang="en-US" sz="4800" b="1" dirty="0">
                <a:latin typeface="Tahoma" charset="0"/>
              </a:rPr>
              <a:t>Simplified Structure</a:t>
            </a:r>
            <a:endParaRPr lang="uk-UA" sz="4800" b="1" dirty="0">
              <a:latin typeface="Tahoma" charset="0"/>
            </a:endParaRPr>
          </a:p>
        </p:txBody>
      </p:sp>
      <p:sp>
        <p:nvSpPr>
          <p:cNvPr id="36867" name="Rectangle 3"/>
          <p:cNvSpPr>
            <a:spLocks noGrp="1" noChangeArrowheads="1"/>
          </p:cNvSpPr>
          <p:nvPr>
            <p:ph idx="1"/>
          </p:nvPr>
        </p:nvSpPr>
        <p:spPr>
          <a:xfrm>
            <a:off x="323850" y="1904999"/>
            <a:ext cx="8515349" cy="990601"/>
          </a:xfrm>
        </p:spPr>
        <p:txBody>
          <a:bodyPr/>
          <a:lstStyle/>
          <a:p>
            <a:pPr>
              <a:lnSpc>
                <a:spcPct val="90000"/>
              </a:lnSpc>
              <a:buNone/>
            </a:pPr>
            <a:r>
              <a:rPr lang="en-US" b="1" dirty="0"/>
              <a:t>Core Purpose </a:t>
            </a:r>
            <a:r>
              <a:rPr lang="en-US" dirty="0"/>
              <a:t>today is to understand what the Simplified Structure looks like in a local church.</a:t>
            </a:r>
            <a:endParaRPr lang="uk-UA" dirty="0"/>
          </a:p>
        </p:txBody>
      </p:sp>
      <p:sp>
        <p:nvSpPr>
          <p:cNvPr id="4" name="TextBox 3"/>
          <p:cNvSpPr txBox="1"/>
          <p:nvPr/>
        </p:nvSpPr>
        <p:spPr>
          <a:xfrm>
            <a:off x="381000" y="2895600"/>
            <a:ext cx="8655496" cy="3170099"/>
          </a:xfrm>
          <a:prstGeom prst="rect">
            <a:avLst/>
          </a:prstGeom>
          <a:noFill/>
        </p:spPr>
        <p:txBody>
          <a:bodyPr wrap="square" rtlCol="0">
            <a:spAutoFit/>
          </a:bodyPr>
          <a:lstStyle/>
          <a:p>
            <a:r>
              <a:rPr lang="en-US" sz="2800" b="1" dirty="0">
                <a:solidFill>
                  <a:srgbClr val="080808"/>
                </a:solidFill>
              </a:rPr>
              <a:t>Objectives</a:t>
            </a:r>
            <a:r>
              <a:rPr lang="en-US" sz="2800" dirty="0">
                <a:solidFill>
                  <a:srgbClr val="080808"/>
                </a:solidFill>
              </a:rPr>
              <a:t>: </a:t>
            </a:r>
          </a:p>
          <a:p>
            <a:pPr marL="457200" indent="-457200">
              <a:spcBef>
                <a:spcPts val="2400"/>
              </a:spcBef>
              <a:buFont typeface="Arial"/>
              <a:buChar char="•"/>
            </a:pPr>
            <a:r>
              <a:rPr lang="en-US" sz="2800" dirty="0">
                <a:solidFill>
                  <a:srgbClr val="080808"/>
                </a:solidFill>
              </a:rPr>
              <a:t>Review church structures </a:t>
            </a:r>
          </a:p>
          <a:p>
            <a:pPr marL="457200" indent="-457200">
              <a:spcBef>
                <a:spcPts val="2400"/>
              </a:spcBef>
              <a:buFont typeface="Arial"/>
              <a:buChar char="•"/>
            </a:pPr>
            <a:r>
              <a:rPr lang="en-US" sz="2800" dirty="0">
                <a:solidFill>
                  <a:srgbClr val="080808"/>
                </a:solidFill>
              </a:rPr>
              <a:t>Cover the key concepts of the Simplified Structure</a:t>
            </a:r>
          </a:p>
          <a:p>
            <a:pPr marL="457200" indent="-457200">
              <a:spcBef>
                <a:spcPts val="2400"/>
              </a:spcBef>
              <a:buFont typeface="Arial"/>
              <a:buChar char="•"/>
            </a:pPr>
            <a:r>
              <a:rPr lang="en-US" sz="2800" dirty="0">
                <a:solidFill>
                  <a:srgbClr val="080808"/>
                </a:solidFill>
              </a:rPr>
              <a:t>Understand the reasons on why and how to transition to this model</a:t>
            </a:r>
          </a:p>
        </p:txBody>
      </p:sp>
    </p:spTree>
    <p:extLst>
      <p:ext uri="{BB962C8B-B14F-4D97-AF65-F5344CB8AC3E}">
        <p14:creationId xmlns:p14="http://schemas.microsoft.com/office/powerpoint/2010/main" val="2814857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60350"/>
            <a:ext cx="7467600" cy="1416050"/>
          </a:xfrm>
        </p:spPr>
        <p:txBody>
          <a:bodyPr/>
          <a:lstStyle/>
          <a:p>
            <a:r>
              <a:rPr lang="en-US" sz="3600" dirty="0"/>
              <a:t>Committee-Based or </a:t>
            </a:r>
            <a:br>
              <a:rPr lang="en-US" sz="3600" dirty="0"/>
            </a:br>
            <a:r>
              <a:rPr lang="en-US" sz="3600" dirty="0"/>
              <a:t>Consensus-Driven Leadership</a:t>
            </a:r>
          </a:p>
        </p:txBody>
      </p:sp>
      <p:sp>
        <p:nvSpPr>
          <p:cNvPr id="3" name="Content Placeholder 2"/>
          <p:cNvSpPr>
            <a:spLocks noGrp="1"/>
          </p:cNvSpPr>
          <p:nvPr>
            <p:ph idx="1"/>
          </p:nvPr>
        </p:nvSpPr>
        <p:spPr>
          <a:xfrm>
            <a:off x="685800" y="1752600"/>
            <a:ext cx="7486650" cy="4770438"/>
          </a:xfrm>
        </p:spPr>
        <p:txBody>
          <a:bodyPr/>
          <a:lstStyle/>
          <a:p>
            <a:pPr>
              <a:spcBef>
                <a:spcPts val="2472"/>
              </a:spcBef>
            </a:pPr>
            <a:r>
              <a:rPr lang="en-US" dirty="0"/>
              <a:t>There is no one person who can be held accountable for missional objectives</a:t>
            </a:r>
          </a:p>
          <a:p>
            <a:pPr>
              <a:spcBef>
                <a:spcPts val="2472"/>
              </a:spcBef>
            </a:pPr>
            <a:r>
              <a:rPr lang="en-US" dirty="0"/>
              <a:t>The role of the pastor and staff as leaders is limited</a:t>
            </a:r>
          </a:p>
          <a:p>
            <a:pPr>
              <a:spcBef>
                <a:spcPts val="2472"/>
              </a:spcBef>
            </a:pPr>
            <a:r>
              <a:rPr lang="en-US" dirty="0"/>
              <a:t>The pastor and staff are evaluated by the congregation – power resides with person or group who does the evaluation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60350"/>
            <a:ext cx="7467600" cy="1416050"/>
          </a:xfrm>
        </p:spPr>
        <p:txBody>
          <a:bodyPr/>
          <a:lstStyle/>
          <a:p>
            <a:r>
              <a:rPr lang="en-US" sz="3600" dirty="0"/>
              <a:t>Pastor-Centered or </a:t>
            </a:r>
            <a:br>
              <a:rPr lang="en-US" sz="3600" dirty="0"/>
            </a:br>
            <a:r>
              <a:rPr lang="en-US" sz="3600" dirty="0"/>
              <a:t>Personality-Driven Leadership</a:t>
            </a:r>
          </a:p>
        </p:txBody>
      </p:sp>
      <p:sp>
        <p:nvSpPr>
          <p:cNvPr id="3" name="Content Placeholder 2"/>
          <p:cNvSpPr>
            <a:spLocks noGrp="1"/>
          </p:cNvSpPr>
          <p:nvPr>
            <p:ph idx="1"/>
          </p:nvPr>
        </p:nvSpPr>
        <p:spPr>
          <a:xfrm>
            <a:off x="685800" y="1752600"/>
            <a:ext cx="7486650" cy="4770438"/>
          </a:xfrm>
        </p:spPr>
        <p:txBody>
          <a:bodyPr/>
          <a:lstStyle/>
          <a:p>
            <a:pPr>
              <a:spcBef>
                <a:spcPts val="2472"/>
              </a:spcBef>
            </a:pPr>
            <a:r>
              <a:rPr lang="en-US" dirty="0"/>
              <a:t>The pastor makes all the major decisions</a:t>
            </a:r>
          </a:p>
          <a:p>
            <a:pPr>
              <a:spcBef>
                <a:spcPts val="2472"/>
              </a:spcBef>
            </a:pPr>
            <a:r>
              <a:rPr lang="en-US" dirty="0"/>
              <a:t>Everything revolves around and is dependent upon the pastor</a:t>
            </a:r>
          </a:p>
          <a:p>
            <a:pPr>
              <a:spcBef>
                <a:spcPts val="2472"/>
              </a:spcBef>
            </a:pPr>
            <a:r>
              <a:rPr lang="en-US" dirty="0"/>
              <a:t>Decisions are made quickly – sometimes impulsive or unrealistically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60350"/>
            <a:ext cx="7467600" cy="1416050"/>
          </a:xfrm>
        </p:spPr>
        <p:txBody>
          <a:bodyPr/>
          <a:lstStyle/>
          <a:p>
            <a:r>
              <a:rPr lang="en-US" sz="3600" dirty="0"/>
              <a:t>Pastor-Centered or </a:t>
            </a:r>
            <a:br>
              <a:rPr lang="en-US" sz="3600" dirty="0"/>
            </a:br>
            <a:r>
              <a:rPr lang="en-US" sz="3600" dirty="0"/>
              <a:t>Personality-Driven Leadership</a:t>
            </a:r>
          </a:p>
        </p:txBody>
      </p:sp>
      <p:sp>
        <p:nvSpPr>
          <p:cNvPr id="3" name="Content Placeholder 2"/>
          <p:cNvSpPr>
            <a:spLocks noGrp="1"/>
          </p:cNvSpPr>
          <p:nvPr>
            <p:ph idx="1"/>
          </p:nvPr>
        </p:nvSpPr>
        <p:spPr>
          <a:xfrm>
            <a:off x="685800" y="1752600"/>
            <a:ext cx="7486650" cy="4770438"/>
          </a:xfrm>
        </p:spPr>
        <p:txBody>
          <a:bodyPr/>
          <a:lstStyle/>
          <a:p>
            <a:pPr>
              <a:spcBef>
                <a:spcPts val="2472"/>
              </a:spcBef>
            </a:pPr>
            <a:r>
              <a:rPr lang="en-US" dirty="0"/>
              <a:t>Dissent is not tolerated</a:t>
            </a:r>
          </a:p>
          <a:p>
            <a:pPr>
              <a:spcBef>
                <a:spcPts val="2472"/>
              </a:spcBef>
            </a:pPr>
            <a:r>
              <a:rPr lang="en-US" dirty="0"/>
              <a:t>The pastor spends his/her time “putting out fires”</a:t>
            </a:r>
          </a:p>
          <a:p>
            <a:pPr>
              <a:spcBef>
                <a:spcPts val="2472"/>
              </a:spcBef>
            </a:pPr>
            <a:r>
              <a:rPr lang="en-US" dirty="0"/>
              <a:t>Laity leaders are evaluated by the pastor and staff</a:t>
            </a:r>
          </a:p>
          <a:p>
            <a:pPr>
              <a:spcBef>
                <a:spcPts val="2472"/>
              </a:spcBef>
            </a:pPr>
            <a:r>
              <a:rPr lang="en-US" dirty="0"/>
              <a:t>Congregation feels run-over &amp; disconnected from the ministry of the church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63712" y="260350"/>
            <a:ext cx="6465887" cy="649288"/>
          </a:xfrm>
        </p:spPr>
        <p:txBody>
          <a:bodyPr/>
          <a:lstStyle/>
          <a:p>
            <a:r>
              <a:rPr lang="en-US" sz="3600" dirty="0">
                <a:latin typeface="Tahoma" charset="0"/>
              </a:rPr>
              <a:t>Accountable Leadership</a:t>
            </a:r>
            <a:endParaRPr lang="uk-UA" sz="3600" dirty="0">
              <a:latin typeface="Tahoma" charset="0"/>
            </a:endParaRPr>
          </a:p>
        </p:txBody>
      </p:sp>
      <p:sp>
        <p:nvSpPr>
          <p:cNvPr id="4" name="Text Placeholder 2"/>
          <p:cNvSpPr txBox="1">
            <a:spLocks/>
          </p:cNvSpPr>
          <p:nvPr/>
        </p:nvSpPr>
        <p:spPr bwMode="auto">
          <a:xfrm>
            <a:off x="457200" y="16002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BFBFBF"/>
                </a:solidFill>
                <a:effectLst/>
                <a:uLnTx/>
                <a:uFillTx/>
                <a:latin typeface="+mn-lt"/>
                <a:ea typeface="+mn-ea"/>
                <a:cs typeface="+mn-cs"/>
              </a:rPr>
              <a:t>Bureaucratic: </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BFBFBF"/>
                </a:solidFill>
                <a:effectLst/>
                <a:uLnTx/>
                <a:uFillTx/>
                <a:latin typeface="+mn-lt"/>
                <a:ea typeface="+mn-ea"/>
                <a:cs typeface="+mn-cs"/>
              </a:rPr>
              <a:t>Responsibility – Authority = Safe but not Effective</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BFBFBF"/>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BFBFBF"/>
                </a:solidFill>
                <a:effectLst/>
                <a:uLnTx/>
                <a:uFillTx/>
                <a:latin typeface="+mn-lt"/>
                <a:ea typeface="+mn-ea"/>
                <a:cs typeface="+mn-cs"/>
              </a:rPr>
              <a:t>Autocratic: </a:t>
            </a:r>
          </a:p>
          <a:p>
            <a:pPr marL="342900" marR="0" lvl="0" indent="-342900" algn="r"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BFBFBF"/>
                </a:solidFill>
                <a:effectLst/>
                <a:uLnTx/>
                <a:uFillTx/>
                <a:latin typeface="+mn-lt"/>
                <a:ea typeface="+mn-ea"/>
                <a:cs typeface="+mn-cs"/>
              </a:rPr>
              <a:t>Responsibility + Authority – Accountability = Effective but not Safe</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80808"/>
                </a:solidFill>
                <a:effectLst/>
                <a:uLnTx/>
                <a:uFillTx/>
                <a:latin typeface="+mn-lt"/>
                <a:ea typeface="+mn-ea"/>
                <a:cs typeface="+mn-cs"/>
              </a:rPr>
              <a:t>Accountable Leadership</a:t>
            </a:r>
            <a:r>
              <a:rPr kumimoji="0" lang="en-US" sz="2800" b="0" i="0" u="none" strike="noStrike" kern="0" cap="none" spc="0" normalizeH="0" baseline="0" noProof="0" dirty="0">
                <a:ln>
                  <a:noFill/>
                </a:ln>
                <a:solidFill>
                  <a:srgbClr val="080808"/>
                </a:solidFill>
                <a:effectLst/>
                <a:uLnTx/>
                <a:uFillTx/>
                <a:latin typeface="+mn-lt"/>
                <a:ea typeface="+mn-ea"/>
                <a:cs typeface="+mn-cs"/>
              </a:rPr>
              <a:t>: </a:t>
            </a:r>
          </a:p>
          <a:p>
            <a:pPr marL="342900" marR="0" lvl="0" indent="-342900" algn="r"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80808"/>
                </a:solidFill>
                <a:effectLst/>
                <a:uLnTx/>
                <a:uFillTx/>
                <a:latin typeface="+mn-lt"/>
                <a:ea typeface="+mn-ea"/>
                <a:cs typeface="+mn-cs"/>
              </a:rPr>
              <a:t>Responsibility + Authority + Accountability = </a:t>
            </a:r>
          </a:p>
          <a:p>
            <a:pPr marL="342900" marR="0" lvl="0" indent="-342900" algn="r" defTabSz="914400" rtl="0" eaLnBrk="0" fontAlgn="base" latinLnBrk="0" hangingPunct="0">
              <a:lnSpc>
                <a:spcPct val="9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80808"/>
                </a:solidFill>
                <a:effectLst/>
                <a:uLnTx/>
                <a:uFillTx/>
                <a:latin typeface="+mn-lt"/>
                <a:ea typeface="+mn-ea"/>
                <a:cs typeface="+mn-cs"/>
              </a:rPr>
              <a:t>Safe &amp; Effective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63712" y="260350"/>
            <a:ext cx="6465887" cy="649288"/>
          </a:xfrm>
        </p:spPr>
        <p:txBody>
          <a:bodyPr/>
          <a:lstStyle/>
          <a:p>
            <a:r>
              <a:rPr lang="en-US" sz="3600" dirty="0">
                <a:latin typeface="Tahoma" charset="0"/>
              </a:rPr>
              <a:t>Accountable Leadership</a:t>
            </a:r>
            <a:endParaRPr lang="uk-UA" sz="3600" dirty="0">
              <a:latin typeface="Tahoma" charset="0"/>
            </a:endParaRPr>
          </a:p>
        </p:txBody>
      </p:sp>
      <p:sp>
        <p:nvSpPr>
          <p:cNvPr id="4" name="Text Placeholder 2"/>
          <p:cNvSpPr txBox="1">
            <a:spLocks/>
          </p:cNvSpPr>
          <p:nvPr/>
        </p:nvSpPr>
        <p:spPr bwMode="auto">
          <a:xfrm>
            <a:off x="683568" y="1196752"/>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80808"/>
                </a:solidFill>
                <a:effectLst/>
                <a:uLnTx/>
                <a:uFillTx/>
                <a:latin typeface="+mn-lt"/>
                <a:ea typeface="+mn-ea"/>
                <a:cs typeface="+mn-cs"/>
              </a:rPr>
              <a:t>Accountable Leadership</a:t>
            </a:r>
            <a:r>
              <a:rPr kumimoji="0" lang="en-US" sz="2800" b="0" i="0" u="none" strike="noStrike" kern="0" cap="none" spc="0" normalizeH="0" baseline="0" noProof="0" dirty="0">
                <a:ln>
                  <a:noFill/>
                </a:ln>
                <a:solidFill>
                  <a:srgbClr val="080808"/>
                </a:solidFill>
                <a:effectLst/>
                <a:uLnTx/>
                <a:uFillTx/>
                <a:latin typeface="+mn-lt"/>
                <a:ea typeface="+mn-ea"/>
                <a:cs typeface="+mn-cs"/>
              </a:rPr>
              <a:t>: </a:t>
            </a:r>
          </a:p>
          <a:p>
            <a:pPr marL="342900" lvl="0" indent="-342900" eaLnBrk="0" hangingPunct="0">
              <a:lnSpc>
                <a:spcPct val="90000"/>
              </a:lnSpc>
              <a:spcBef>
                <a:spcPct val="20000"/>
              </a:spcBef>
              <a:defRPr/>
            </a:pPr>
            <a:r>
              <a:rPr lang="en-US" sz="2800" kern="0" dirty="0">
                <a:solidFill>
                  <a:srgbClr val="080808"/>
                </a:solidFill>
                <a:latin typeface="+mn-lt"/>
              </a:rPr>
              <a:t>Responsibility: </a:t>
            </a:r>
            <a:r>
              <a:rPr lang="en-US" sz="2400" kern="0" dirty="0">
                <a:solidFill>
                  <a:srgbClr val="080808"/>
                </a:solidFill>
                <a:latin typeface="+mn-lt"/>
              </a:rPr>
              <a:t>A duty or obligation to satisfactorily perform or complete a task by one person</a:t>
            </a:r>
            <a:endParaRPr kumimoji="0" lang="en-US" sz="2400" b="0" i="0" u="none" strike="noStrike" kern="0" cap="none" spc="0" normalizeH="0" baseline="0" noProof="0" dirty="0">
              <a:ln>
                <a:noFill/>
              </a:ln>
              <a:solidFill>
                <a:srgbClr val="080808"/>
              </a:solidFill>
              <a:effectLst/>
              <a:uLnTx/>
              <a:uFillTx/>
              <a:latin typeface="+mn-lt"/>
            </a:endParaRPr>
          </a:p>
          <a:p>
            <a:pPr marL="342900" marR="0" lvl="0" indent="-342900"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80808"/>
                </a:solidFill>
                <a:effectLst/>
                <a:uLnTx/>
                <a:uFillTx/>
                <a:latin typeface="+mn-lt"/>
                <a:ea typeface="+mn-ea"/>
                <a:cs typeface="+mn-cs"/>
              </a:rPr>
              <a:t>+ </a:t>
            </a:r>
          </a:p>
          <a:p>
            <a:pPr marL="342900" lvl="0" indent="-342900" eaLnBrk="0" hangingPunct="0">
              <a:lnSpc>
                <a:spcPct val="90000"/>
              </a:lnSpc>
              <a:spcBef>
                <a:spcPct val="20000"/>
              </a:spcBef>
              <a:defRPr/>
            </a:pPr>
            <a:r>
              <a:rPr lang="en-US" sz="2800" kern="0" dirty="0">
                <a:solidFill>
                  <a:srgbClr val="080808"/>
                </a:solidFill>
                <a:latin typeface="+mn-lt"/>
              </a:rPr>
              <a:t>Authority:  </a:t>
            </a:r>
            <a:r>
              <a:rPr lang="en-US" sz="2400" kern="0" dirty="0">
                <a:solidFill>
                  <a:srgbClr val="080808"/>
                </a:solidFill>
                <a:latin typeface="+mn-lt"/>
              </a:rPr>
              <a:t>The power to give direction and/or make decisions</a:t>
            </a:r>
            <a:endParaRPr kumimoji="0" lang="en-US" sz="2400" b="0" i="0" u="none" strike="noStrike" kern="0" cap="none" spc="0" normalizeH="0" baseline="0" noProof="0" dirty="0">
              <a:ln>
                <a:noFill/>
              </a:ln>
              <a:solidFill>
                <a:srgbClr val="080808"/>
              </a:solidFill>
              <a:effectLst/>
              <a:uLnTx/>
              <a:uFillTx/>
              <a:latin typeface="+mn-lt"/>
            </a:endParaRPr>
          </a:p>
          <a:p>
            <a:pPr marL="342900" marR="0" lvl="0" indent="-342900"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80808"/>
                </a:solidFill>
                <a:effectLst/>
                <a:uLnTx/>
                <a:uFillTx/>
                <a:latin typeface="+mn-lt"/>
                <a:ea typeface="+mn-ea"/>
                <a:cs typeface="+mn-cs"/>
              </a:rPr>
              <a:t>+ </a:t>
            </a:r>
          </a:p>
          <a:p>
            <a:pPr marL="342900" lvl="0" indent="-342900" eaLnBrk="0" hangingPunct="0">
              <a:lnSpc>
                <a:spcPct val="90000"/>
              </a:lnSpc>
              <a:spcBef>
                <a:spcPct val="20000"/>
              </a:spcBef>
              <a:defRPr/>
            </a:pPr>
            <a:r>
              <a:rPr lang="en-US" sz="2800" kern="0" dirty="0">
                <a:solidFill>
                  <a:srgbClr val="080808"/>
                </a:solidFill>
                <a:latin typeface="+mn-lt"/>
              </a:rPr>
              <a:t>Accountability: </a:t>
            </a:r>
            <a:r>
              <a:rPr lang="en-US" sz="2400" kern="0" dirty="0">
                <a:solidFill>
                  <a:srgbClr val="080808"/>
                </a:solidFill>
                <a:latin typeface="+mn-lt"/>
              </a:rPr>
              <a:t>An obligation or willingness to accept responsibility or to account for one's actions</a:t>
            </a:r>
            <a:endParaRPr kumimoji="0" lang="en-US" sz="2400" b="0" i="0" u="none" strike="noStrike" kern="0" cap="none" spc="0" normalizeH="0" baseline="0" noProof="0" dirty="0">
              <a:ln>
                <a:noFill/>
              </a:ln>
              <a:solidFill>
                <a:srgbClr val="080808"/>
              </a:solidFill>
              <a:effectLst/>
              <a:uLnTx/>
              <a:uFillTx/>
              <a:latin typeface="+mn-lt"/>
            </a:endParaRPr>
          </a:p>
          <a:p>
            <a:pPr marL="342900" marR="0" lvl="0" indent="-342900" defTabSz="914400" rtl="0" eaLnBrk="0" fontAlgn="base" latinLnBrk="0" hangingPunct="0">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80808"/>
                </a:solidFill>
                <a:effectLst/>
                <a:uLnTx/>
                <a:uFillTx/>
                <a:latin typeface="+mn-lt"/>
                <a:ea typeface="+mn-ea"/>
                <a:cs typeface="+mn-cs"/>
              </a:rPr>
              <a:t> = </a:t>
            </a:r>
          </a:p>
          <a:p>
            <a:pPr marL="342900" marR="0" lvl="0" indent="-342900" defTabSz="914400" rtl="0" eaLnBrk="0" fontAlgn="base" latinLnBrk="0" hangingPunct="0">
              <a:lnSpc>
                <a:spcPct val="9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80808"/>
                </a:solidFill>
                <a:effectLst/>
                <a:uLnTx/>
                <a:uFillTx/>
                <a:latin typeface="+mn-lt"/>
                <a:ea typeface="+mn-ea"/>
                <a:cs typeface="+mn-cs"/>
              </a:rPr>
              <a:t>Safe &amp; Effective</a:t>
            </a:r>
          </a:p>
        </p:txBody>
      </p:sp>
    </p:spTree>
    <p:extLst>
      <p:ext uri="{BB962C8B-B14F-4D97-AF65-F5344CB8AC3E}">
        <p14:creationId xmlns:p14="http://schemas.microsoft.com/office/powerpoint/2010/main" val="4261545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60350"/>
            <a:ext cx="7467600" cy="1416050"/>
          </a:xfrm>
        </p:spPr>
        <p:txBody>
          <a:bodyPr/>
          <a:lstStyle/>
          <a:p>
            <a:r>
              <a:rPr lang="en-US" sz="3600" dirty="0"/>
              <a:t>Accountable</a:t>
            </a:r>
            <a:br>
              <a:rPr lang="en-US" sz="3600" dirty="0"/>
            </a:br>
            <a:r>
              <a:rPr lang="en-US" sz="3600" dirty="0"/>
              <a:t>Mission-Driven Leadership</a:t>
            </a:r>
          </a:p>
        </p:txBody>
      </p:sp>
      <p:sp>
        <p:nvSpPr>
          <p:cNvPr id="3" name="Content Placeholder 2"/>
          <p:cNvSpPr>
            <a:spLocks noGrp="1"/>
          </p:cNvSpPr>
          <p:nvPr>
            <p:ph idx="1"/>
          </p:nvPr>
        </p:nvSpPr>
        <p:spPr>
          <a:xfrm>
            <a:off x="685800" y="1752600"/>
            <a:ext cx="7486650" cy="4770438"/>
          </a:xfrm>
        </p:spPr>
        <p:txBody>
          <a:bodyPr/>
          <a:lstStyle/>
          <a:p>
            <a:pPr>
              <a:spcBef>
                <a:spcPts val="2472"/>
              </a:spcBef>
            </a:pPr>
            <a:r>
              <a:rPr lang="en-US" dirty="0"/>
              <a:t>Those responsible are accountable</a:t>
            </a:r>
          </a:p>
          <a:p>
            <a:pPr>
              <a:spcBef>
                <a:spcPts val="2472"/>
              </a:spcBef>
            </a:pPr>
            <a:r>
              <a:rPr lang="en-US" dirty="0"/>
              <a:t>The mission of the church comes first</a:t>
            </a:r>
          </a:p>
          <a:p>
            <a:pPr>
              <a:spcBef>
                <a:spcPts val="2472"/>
              </a:spcBef>
            </a:pPr>
            <a:r>
              <a:rPr lang="en-US" dirty="0"/>
              <a:t>Must have the right people in place to accomplish the mission</a:t>
            </a:r>
          </a:p>
          <a:p>
            <a:pPr>
              <a:spcBef>
                <a:spcPts val="2472"/>
              </a:spcBef>
            </a:pPr>
            <a:r>
              <a:rPr lang="en-US" dirty="0"/>
              <a:t>Small number of decision makers – large number of people in ministry</a:t>
            </a:r>
          </a:p>
          <a:p>
            <a:pPr>
              <a:spcBef>
                <a:spcPts val="2472"/>
              </a:spcBef>
            </a:pPr>
            <a:r>
              <a:rPr lang="en-US" dirty="0"/>
              <a:t>Shepherding is done by the laity, not the pastor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60350"/>
            <a:ext cx="7467600" cy="1416050"/>
          </a:xfrm>
        </p:spPr>
        <p:txBody>
          <a:bodyPr/>
          <a:lstStyle/>
          <a:p>
            <a:r>
              <a:rPr lang="en-US" sz="3600" dirty="0"/>
              <a:t>Accountable </a:t>
            </a:r>
            <a:br>
              <a:rPr lang="en-US" sz="3600" dirty="0"/>
            </a:br>
            <a:r>
              <a:rPr lang="en-US" sz="3600" dirty="0"/>
              <a:t>Mission-Driven Leadership</a:t>
            </a:r>
          </a:p>
        </p:txBody>
      </p:sp>
      <p:sp>
        <p:nvSpPr>
          <p:cNvPr id="3" name="Content Placeholder 2"/>
          <p:cNvSpPr>
            <a:spLocks noGrp="1"/>
          </p:cNvSpPr>
          <p:nvPr>
            <p:ph idx="1"/>
          </p:nvPr>
        </p:nvSpPr>
        <p:spPr>
          <a:xfrm>
            <a:off x="685800" y="1752600"/>
            <a:ext cx="7486650" cy="4770438"/>
          </a:xfrm>
        </p:spPr>
        <p:txBody>
          <a:bodyPr/>
          <a:lstStyle/>
          <a:p>
            <a:pPr>
              <a:spcBef>
                <a:spcPts val="2472"/>
              </a:spcBef>
            </a:pPr>
            <a:r>
              <a:rPr lang="en-US" dirty="0"/>
              <a:t>Lots of input – very focused direction</a:t>
            </a:r>
          </a:p>
          <a:p>
            <a:pPr>
              <a:spcBef>
                <a:spcPts val="2472"/>
              </a:spcBef>
            </a:pPr>
            <a:r>
              <a:rPr lang="en-US" dirty="0"/>
              <a:t>Pastor evaluates the staff</a:t>
            </a:r>
          </a:p>
          <a:p>
            <a:pPr>
              <a:spcBef>
                <a:spcPts val="2472"/>
              </a:spcBef>
            </a:pPr>
            <a:r>
              <a:rPr lang="en-US" dirty="0"/>
              <a:t>Everyone is held accountable for the mission</a:t>
            </a:r>
          </a:p>
          <a:p>
            <a:pPr>
              <a:spcBef>
                <a:spcPts val="2472"/>
              </a:spcBef>
            </a:pPr>
            <a:r>
              <a:rPr lang="en-US" dirty="0"/>
              <a:t>Alignment to the mission and vision is critical – not consensus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2"/>
            <a:ext cx="7056438" cy="1182687"/>
          </a:xfrm>
        </p:spPr>
        <p:txBody>
          <a:bodyPr/>
          <a:lstStyle/>
          <a:p>
            <a:r>
              <a:rPr lang="en-US" sz="3600" dirty="0">
                <a:solidFill>
                  <a:schemeClr val="tx1"/>
                </a:solidFill>
              </a:rPr>
              <a:t>Accountable Leadership</a:t>
            </a:r>
          </a:p>
        </p:txBody>
      </p:sp>
      <p:sp>
        <p:nvSpPr>
          <p:cNvPr id="5" name="Text Placeholder 2"/>
          <p:cNvSpPr txBox="1">
            <a:spLocks/>
          </p:cNvSpPr>
          <p:nvPr/>
        </p:nvSpPr>
        <p:spPr bwMode="auto">
          <a:xfrm>
            <a:off x="0" y="1676400"/>
            <a:ext cx="9144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ts val="3864"/>
              </a:spcBef>
              <a:spcAft>
                <a:spcPts val="1200"/>
              </a:spcAft>
              <a:buClrTx/>
              <a:buSzTx/>
              <a:buFont typeface="Wingdings" charset="2"/>
              <a:buChar char="Ø"/>
              <a:tabLst/>
              <a:defRPr/>
            </a:pPr>
            <a:r>
              <a:rPr kumimoji="0" lang="en-US" sz="2800" b="0" i="0" u="none" strike="noStrike" kern="0" cap="none" spc="0" normalizeH="0" baseline="0" noProof="0" dirty="0">
                <a:ln>
                  <a:noFill/>
                </a:ln>
                <a:solidFill>
                  <a:srgbClr val="080808"/>
                </a:solidFill>
                <a:effectLst/>
                <a:uLnTx/>
                <a:uFillTx/>
                <a:latin typeface="+mn-lt"/>
                <a:ea typeface="+mn-ea"/>
                <a:cs typeface="+mn-cs"/>
              </a:rPr>
              <a:t> </a:t>
            </a:r>
            <a:r>
              <a:rPr kumimoji="0" lang="en-US" sz="3600" b="1" i="0" u="none" strike="noStrike" kern="0" cap="none" spc="0" normalizeH="0" baseline="0" noProof="0" dirty="0">
                <a:ln>
                  <a:noFill/>
                </a:ln>
                <a:solidFill>
                  <a:srgbClr val="080808"/>
                </a:solidFill>
                <a:effectLst/>
                <a:uLnTx/>
                <a:uFillTx/>
                <a:latin typeface="+mn-lt"/>
                <a:ea typeface="+mn-ea"/>
                <a:cs typeface="+mn-cs"/>
              </a:rPr>
              <a:t>Board/Council </a:t>
            </a:r>
            <a:r>
              <a:rPr kumimoji="0" lang="en-US" sz="3600" b="0" i="0" u="none" strike="noStrike" kern="0" cap="none" spc="0" normalizeH="0" baseline="0" noProof="0" dirty="0">
                <a:ln>
                  <a:noFill/>
                </a:ln>
                <a:solidFill>
                  <a:srgbClr val="080808"/>
                </a:solidFill>
                <a:effectLst/>
                <a:uLnTx/>
                <a:uFillTx/>
                <a:latin typeface="+mn-lt"/>
                <a:ea typeface="+mn-ea"/>
                <a:cs typeface="+mn-cs"/>
              </a:rPr>
              <a:t>= Role is </a:t>
            </a:r>
            <a:r>
              <a:rPr kumimoji="0" lang="en-US" sz="3600" b="0" i="0" u="sng" strike="noStrike" kern="0" cap="none" spc="0" normalizeH="0" baseline="0" noProof="0" dirty="0">
                <a:ln>
                  <a:noFill/>
                </a:ln>
                <a:solidFill>
                  <a:srgbClr val="080808"/>
                </a:solidFill>
                <a:effectLst/>
                <a:uLnTx/>
                <a:uFillTx/>
                <a:latin typeface="+mn-lt"/>
                <a:ea typeface="+mn-ea"/>
                <a:cs typeface="+mn-cs"/>
              </a:rPr>
              <a:t>governance</a:t>
            </a:r>
          </a:p>
          <a:p>
            <a:pPr marL="342900" marR="0" lvl="0" indent="-342900" algn="l" defTabSz="914400" rtl="0" eaLnBrk="1" fontAlgn="base" latinLnBrk="0" hangingPunct="1">
              <a:lnSpc>
                <a:spcPct val="90000"/>
              </a:lnSpc>
              <a:spcBef>
                <a:spcPts val="3864"/>
              </a:spcBef>
              <a:spcAft>
                <a:spcPts val="1200"/>
              </a:spcAft>
              <a:buClrTx/>
              <a:buSzTx/>
              <a:buFont typeface="Wingdings" charset="2"/>
              <a:buChar char="Ø"/>
              <a:tabLst/>
              <a:defRPr/>
            </a:pPr>
            <a:r>
              <a:rPr kumimoji="0" lang="en-US" sz="3600" b="0" i="0" u="none" strike="noStrike" kern="0" cap="none" spc="0" normalizeH="0" baseline="0" noProof="0" dirty="0">
                <a:ln>
                  <a:noFill/>
                </a:ln>
                <a:solidFill>
                  <a:srgbClr val="080808"/>
                </a:solidFill>
                <a:effectLst/>
                <a:uLnTx/>
                <a:uFillTx/>
                <a:latin typeface="+mn-lt"/>
                <a:ea typeface="+mn-ea"/>
                <a:cs typeface="+mn-cs"/>
              </a:rPr>
              <a:t> </a:t>
            </a:r>
            <a:r>
              <a:rPr kumimoji="0" lang="en-US" sz="3600" b="1" i="0" u="none" strike="noStrike" kern="0" cap="none" spc="0" normalizeH="0" baseline="0" noProof="0" dirty="0">
                <a:ln>
                  <a:noFill/>
                </a:ln>
                <a:solidFill>
                  <a:srgbClr val="080808"/>
                </a:solidFill>
                <a:effectLst/>
                <a:uLnTx/>
                <a:uFillTx/>
                <a:latin typeface="+mn-lt"/>
                <a:ea typeface="+mn-ea"/>
                <a:cs typeface="+mn-cs"/>
              </a:rPr>
              <a:t>Pastor</a:t>
            </a:r>
            <a:r>
              <a:rPr kumimoji="0" lang="en-US" sz="3600" b="0" i="0" u="none" strike="noStrike" kern="0" cap="none" spc="0" normalizeH="0" baseline="0" noProof="0" dirty="0">
                <a:ln>
                  <a:noFill/>
                </a:ln>
                <a:solidFill>
                  <a:srgbClr val="080808"/>
                </a:solidFill>
                <a:effectLst/>
                <a:uLnTx/>
                <a:uFillTx/>
                <a:latin typeface="+mn-lt"/>
                <a:ea typeface="+mn-ea"/>
                <a:cs typeface="+mn-cs"/>
              </a:rPr>
              <a:t> = Role is </a:t>
            </a:r>
            <a:r>
              <a:rPr kumimoji="0" lang="en-US" sz="3600" b="0" i="0" u="sng" strike="noStrike" kern="0" cap="none" spc="0" normalizeH="0" baseline="0" noProof="0" dirty="0">
                <a:ln>
                  <a:noFill/>
                </a:ln>
                <a:solidFill>
                  <a:srgbClr val="080808"/>
                </a:solidFill>
                <a:effectLst/>
                <a:uLnTx/>
                <a:uFillTx/>
                <a:latin typeface="+mn-lt"/>
                <a:ea typeface="+mn-ea"/>
                <a:cs typeface="+mn-cs"/>
              </a:rPr>
              <a:t>leading</a:t>
            </a:r>
          </a:p>
          <a:p>
            <a:pPr marL="342900" marR="0" lvl="0" indent="-342900" algn="l" defTabSz="914400" rtl="0" eaLnBrk="1" fontAlgn="base" latinLnBrk="0" hangingPunct="1">
              <a:lnSpc>
                <a:spcPct val="90000"/>
              </a:lnSpc>
              <a:spcBef>
                <a:spcPts val="3864"/>
              </a:spcBef>
              <a:spcAft>
                <a:spcPts val="1200"/>
              </a:spcAft>
              <a:buClrTx/>
              <a:buSzTx/>
              <a:buFont typeface="Wingdings" charset="2"/>
              <a:buChar char="Ø"/>
              <a:tabLst/>
              <a:defRPr/>
            </a:pPr>
            <a:r>
              <a:rPr kumimoji="0" lang="en-US" sz="3600" b="1" i="0" u="none" strike="noStrike" kern="0" cap="none" spc="0" normalizeH="0" baseline="0" noProof="0" dirty="0">
                <a:ln>
                  <a:noFill/>
                </a:ln>
                <a:solidFill>
                  <a:srgbClr val="080808"/>
                </a:solidFill>
                <a:effectLst/>
                <a:uLnTx/>
                <a:uFillTx/>
                <a:latin typeface="+mn-lt"/>
                <a:ea typeface="+mn-ea"/>
                <a:cs typeface="+mn-cs"/>
              </a:rPr>
              <a:t> Staff </a:t>
            </a:r>
            <a:r>
              <a:rPr kumimoji="0" lang="en-US" sz="3600" b="0" i="0" u="none" strike="noStrike" kern="0" cap="none" spc="0" normalizeH="0" baseline="0" noProof="0" dirty="0">
                <a:ln>
                  <a:noFill/>
                </a:ln>
                <a:solidFill>
                  <a:srgbClr val="080808"/>
                </a:solidFill>
                <a:effectLst/>
                <a:uLnTx/>
                <a:uFillTx/>
                <a:latin typeface="+mn-lt"/>
                <a:ea typeface="+mn-ea"/>
                <a:cs typeface="+mn-cs"/>
              </a:rPr>
              <a:t>(paid &amp; unpaid) = Role is </a:t>
            </a:r>
            <a:r>
              <a:rPr kumimoji="0" lang="en-US" sz="3600" b="0" i="0" u="sng" strike="noStrike" kern="0" cap="none" spc="0" normalizeH="0" baseline="0" noProof="0" dirty="0">
                <a:ln>
                  <a:noFill/>
                </a:ln>
                <a:solidFill>
                  <a:srgbClr val="080808"/>
                </a:solidFill>
                <a:effectLst/>
                <a:uLnTx/>
                <a:uFillTx/>
                <a:latin typeface="+mn-lt"/>
                <a:ea typeface="+mn-ea"/>
                <a:cs typeface="+mn-cs"/>
              </a:rPr>
              <a:t>managing</a:t>
            </a:r>
          </a:p>
          <a:p>
            <a:pPr marL="342900" marR="0" lvl="0" indent="-342900" algn="l" defTabSz="914400" rtl="0" eaLnBrk="1" fontAlgn="base" latinLnBrk="0" hangingPunct="1">
              <a:lnSpc>
                <a:spcPct val="90000"/>
              </a:lnSpc>
              <a:spcBef>
                <a:spcPts val="3864"/>
              </a:spcBef>
              <a:spcAft>
                <a:spcPts val="1200"/>
              </a:spcAft>
              <a:buClrTx/>
              <a:buSzTx/>
              <a:buFont typeface="Wingdings" charset="2"/>
              <a:buChar char="Ø"/>
              <a:tabLst/>
              <a:defRPr/>
            </a:pPr>
            <a:r>
              <a:rPr kumimoji="0" lang="en-US" sz="3600" b="0" i="0" u="none" strike="noStrike" kern="0" cap="none" spc="0" normalizeH="0" baseline="0" noProof="0" dirty="0">
                <a:ln>
                  <a:noFill/>
                </a:ln>
                <a:solidFill>
                  <a:srgbClr val="080808"/>
                </a:solidFill>
                <a:effectLst/>
                <a:uLnTx/>
                <a:uFillTx/>
                <a:latin typeface="+mn-lt"/>
                <a:ea typeface="+mn-ea"/>
                <a:cs typeface="+mn-cs"/>
              </a:rPr>
              <a:t> </a:t>
            </a:r>
            <a:r>
              <a:rPr kumimoji="0" lang="en-US" sz="3600" b="1" i="0" u="none" strike="noStrike" kern="0" cap="none" spc="0" normalizeH="0" baseline="0" noProof="0" dirty="0">
                <a:ln>
                  <a:noFill/>
                </a:ln>
                <a:solidFill>
                  <a:srgbClr val="080808"/>
                </a:solidFill>
                <a:effectLst/>
                <a:uLnTx/>
                <a:uFillTx/>
                <a:latin typeface="+mn-lt"/>
                <a:ea typeface="+mn-ea"/>
                <a:cs typeface="+mn-cs"/>
              </a:rPr>
              <a:t>Members</a:t>
            </a:r>
            <a:r>
              <a:rPr kumimoji="0" lang="en-US" sz="3600" b="0" i="0" u="none" strike="noStrike" kern="0" cap="none" spc="0" normalizeH="0" baseline="0" noProof="0" dirty="0">
                <a:ln>
                  <a:noFill/>
                </a:ln>
                <a:solidFill>
                  <a:srgbClr val="080808"/>
                </a:solidFill>
                <a:effectLst/>
                <a:uLnTx/>
                <a:uFillTx/>
                <a:latin typeface="+mn-lt"/>
                <a:ea typeface="+mn-ea"/>
                <a:cs typeface="+mn-cs"/>
              </a:rPr>
              <a:t> = Role is </a:t>
            </a:r>
            <a:r>
              <a:rPr kumimoji="0" lang="en-US" sz="3600" b="0" i="0" u="sng" strike="noStrike" kern="0" cap="none" spc="0" normalizeH="0" baseline="0" noProof="0" dirty="0">
                <a:ln>
                  <a:noFill/>
                </a:ln>
                <a:solidFill>
                  <a:srgbClr val="080808"/>
                </a:solidFill>
                <a:effectLst/>
                <a:uLnTx/>
                <a:uFillTx/>
                <a:latin typeface="+mn-lt"/>
                <a:ea typeface="+mn-ea"/>
                <a:cs typeface="+mn-cs"/>
              </a:rPr>
              <a:t>ministering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2"/>
            <a:ext cx="7056438" cy="1182687"/>
          </a:xfrm>
        </p:spPr>
        <p:txBody>
          <a:bodyPr/>
          <a:lstStyle/>
          <a:p>
            <a:r>
              <a:rPr lang="en-US" sz="3600" dirty="0">
                <a:solidFill>
                  <a:schemeClr val="tx1"/>
                </a:solidFill>
              </a:rPr>
              <a:t>Accountable Leadership</a:t>
            </a:r>
          </a:p>
        </p:txBody>
      </p:sp>
      <p:graphicFrame>
        <p:nvGraphicFramePr>
          <p:cNvPr id="4" name="Table 3"/>
          <p:cNvGraphicFramePr>
            <a:graphicFrameLocks noGrp="1"/>
          </p:cNvGraphicFramePr>
          <p:nvPr>
            <p:extLst>
              <p:ext uri="{D42A27DB-BD31-4B8C-83A1-F6EECF244321}">
                <p14:modId xmlns:p14="http://schemas.microsoft.com/office/powerpoint/2010/main" val="902179418"/>
              </p:ext>
            </p:extLst>
          </p:nvPr>
        </p:nvGraphicFramePr>
        <p:xfrm>
          <a:off x="381000" y="1524000"/>
          <a:ext cx="8382000" cy="4846320"/>
        </p:xfrm>
        <a:graphic>
          <a:graphicData uri="http://schemas.openxmlformats.org/drawingml/2006/table">
            <a:tbl>
              <a:tblPr/>
              <a:tblGrid>
                <a:gridCol w="2286000">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gridCol w="2095500">
                  <a:extLst>
                    <a:ext uri="{9D8B030D-6E8A-4147-A177-3AD203B41FA5}">
                      <a16:colId xmlns="" xmlns:a16="http://schemas.microsoft.com/office/drawing/2014/main" val="20002"/>
                    </a:ext>
                  </a:extLst>
                </a:gridCol>
                <a:gridCol w="2095500">
                  <a:extLst>
                    <a:ext uri="{9D8B030D-6E8A-4147-A177-3AD203B41FA5}">
                      <a16:colId xmlns="" xmlns:a16="http://schemas.microsoft.com/office/drawing/2014/main"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80808"/>
                          </a:solidFill>
                          <a:effectLst/>
                          <a:latin typeface="Arial" charset="0"/>
                          <a:ea typeface="Arial" charset="0"/>
                          <a:cs typeface="Arial" charset="0"/>
                        </a:rPr>
                        <a:t>Position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80808"/>
                          </a:solidFill>
                          <a:effectLst/>
                          <a:latin typeface="Arial" charset="0"/>
                          <a:ea typeface="Arial" charset="0"/>
                          <a:cs typeface="Arial" charset="0"/>
                        </a:rPr>
                        <a:t>Players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80808"/>
                          </a:solidFill>
                          <a:effectLst/>
                          <a:latin typeface="Arial" charset="0"/>
                          <a:ea typeface="Arial" charset="0"/>
                          <a:cs typeface="Arial" charset="0"/>
                        </a:rPr>
                        <a:t>Functions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80808"/>
                          </a:solidFill>
                          <a:effectLst/>
                          <a:latin typeface="Arial" charset="0"/>
                          <a:ea typeface="Arial" charset="0"/>
                          <a:cs typeface="Arial" charset="0"/>
                        </a:rPr>
                        <a:t>Metaphors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80808"/>
                          </a:solidFill>
                          <a:effectLst/>
                          <a:latin typeface="Arial" charset="0"/>
                          <a:ea typeface="Arial" charset="0"/>
                          <a:cs typeface="Arial" charset="0"/>
                        </a:rPr>
                        <a:t>Ministry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80808"/>
                          </a:solidFill>
                          <a:effectLst/>
                          <a:latin typeface="Arial" charset="0"/>
                          <a:ea typeface="Arial" charset="0"/>
                          <a:cs typeface="Arial" charset="0"/>
                        </a:rPr>
                        <a:t>Members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80808"/>
                          </a:solidFill>
                          <a:effectLst/>
                          <a:latin typeface="Arial" charset="0"/>
                          <a:ea typeface="Arial" charset="0"/>
                          <a:cs typeface="Arial" charset="0"/>
                        </a:rPr>
                        <a:t>Outreach first then care for one another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80808"/>
                          </a:solidFill>
                          <a:effectLst/>
                          <a:latin typeface="Arial" charset="0"/>
                          <a:ea typeface="Arial" charset="0"/>
                          <a:cs typeface="Arial" charset="0"/>
                        </a:rPr>
                        <a:t>Teammates, champions, athletes, etc…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extLst>
                  <a:ext uri="{0D108BD9-81ED-4DB2-BD59-A6C34878D82A}">
                    <a16:rowId xmlns=""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80808"/>
                          </a:solidFill>
                          <a:effectLst/>
                          <a:latin typeface="Arial" charset="0"/>
                          <a:ea typeface="Arial" charset="0"/>
                          <a:cs typeface="Arial" charset="0"/>
                        </a:rPr>
                        <a:t>Management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80808"/>
                          </a:solidFill>
                          <a:effectLst/>
                          <a:latin typeface="Arial" charset="0"/>
                          <a:ea typeface="Arial" charset="0"/>
                          <a:cs typeface="Arial" charset="0"/>
                        </a:rPr>
                        <a:t>Staff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80808"/>
                          </a:solidFill>
                          <a:effectLst/>
                          <a:latin typeface="Arial" charset="0"/>
                          <a:ea typeface="Arial" charset="0"/>
                          <a:cs typeface="Arial" charset="0"/>
                        </a:rPr>
                        <a:t>Equipping and coordination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80808"/>
                          </a:solidFill>
                          <a:effectLst/>
                          <a:latin typeface="Arial" charset="0"/>
                          <a:ea typeface="Arial" charset="0"/>
                          <a:cs typeface="Arial" charset="0"/>
                        </a:rPr>
                        <a:t>Assistant coaches and specialists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7"/>
                    </a:solidFill>
                  </a:tcPr>
                </a:tc>
                <a:extLst>
                  <a:ext uri="{0D108BD9-81ED-4DB2-BD59-A6C34878D82A}">
                    <a16:rowId xmlns=""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80808"/>
                          </a:solidFill>
                          <a:effectLst/>
                          <a:latin typeface="Arial" charset="0"/>
                          <a:ea typeface="Arial" charset="0"/>
                          <a:cs typeface="Arial" charset="0"/>
                        </a:rPr>
                        <a:t>Leadership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80808"/>
                          </a:solidFill>
                          <a:effectLst/>
                          <a:latin typeface="Arial" charset="0"/>
                          <a:ea typeface="Arial" charset="0"/>
                          <a:cs typeface="Arial" charset="0"/>
                        </a:rPr>
                        <a:t>Pastor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80808"/>
                          </a:solidFill>
                          <a:effectLst/>
                          <a:latin typeface="Arial" charset="0"/>
                          <a:ea typeface="Arial" charset="0"/>
                          <a:cs typeface="Arial" charset="0"/>
                        </a:rPr>
                        <a:t>Vision, direction and teaching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80808"/>
                          </a:solidFill>
                          <a:effectLst/>
                          <a:latin typeface="Arial" charset="0"/>
                          <a:ea typeface="Arial" charset="0"/>
                          <a:cs typeface="Arial" charset="0"/>
                        </a:rPr>
                        <a:t>Head coach, or quarterback, captain, etc…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CB"/>
                    </a:solidFill>
                  </a:tcPr>
                </a:tc>
                <a:extLst>
                  <a:ext uri="{0D108BD9-81ED-4DB2-BD59-A6C34878D82A}">
                    <a16:rowId xmlns=""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80808"/>
                          </a:solidFill>
                          <a:effectLst/>
                          <a:latin typeface="Arial" charset="0"/>
                          <a:ea typeface="Arial" charset="0"/>
                          <a:cs typeface="Arial" charset="0"/>
                        </a:rPr>
                        <a:t>Governance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80808"/>
                          </a:solidFill>
                          <a:effectLst/>
                          <a:latin typeface="Arial" charset="0"/>
                          <a:ea typeface="Arial" charset="0"/>
                          <a:cs typeface="Arial" charset="0"/>
                        </a:rPr>
                        <a:t>Board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80808"/>
                          </a:solidFill>
                          <a:effectLst/>
                          <a:latin typeface="Arial" charset="0"/>
                          <a:ea typeface="Arial" charset="0"/>
                          <a:cs typeface="Arial" charset="0"/>
                        </a:rPr>
                        <a:t>Accountability and support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80808"/>
                          </a:solidFill>
                          <a:effectLst/>
                          <a:latin typeface="Arial" charset="0"/>
                          <a:ea typeface="Arial" charset="0"/>
                          <a:cs typeface="Arial" charset="0"/>
                        </a:rPr>
                        <a:t>Commissioner, umpire, scorekeeper &amp; cheerleader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E7"/>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2"/>
            <a:ext cx="7056438" cy="1182687"/>
          </a:xfrm>
        </p:spPr>
        <p:txBody>
          <a:bodyPr/>
          <a:lstStyle/>
          <a:p>
            <a:r>
              <a:rPr lang="en-US" sz="3600" dirty="0"/>
              <a:t>Accountable Leadership</a:t>
            </a:r>
            <a:br>
              <a:rPr lang="en-US" sz="3600" dirty="0"/>
            </a:br>
            <a:r>
              <a:rPr lang="en-US" sz="3600" dirty="0"/>
              <a:t>Strengths</a:t>
            </a:r>
          </a:p>
        </p:txBody>
      </p:sp>
      <p:sp>
        <p:nvSpPr>
          <p:cNvPr id="114691" name="Rectangle 3"/>
          <p:cNvSpPr>
            <a:spLocks noGrp="1" noChangeArrowheads="1"/>
          </p:cNvSpPr>
          <p:nvPr>
            <p:ph type="body" idx="1"/>
          </p:nvPr>
        </p:nvSpPr>
        <p:spPr>
          <a:xfrm>
            <a:off x="1043608" y="1524001"/>
            <a:ext cx="8100392" cy="5333999"/>
          </a:xfrm>
        </p:spPr>
        <p:txBody>
          <a:bodyPr/>
          <a:lstStyle/>
          <a:p>
            <a:pPr marL="857250" indent="-514350">
              <a:spcBef>
                <a:spcPts val="2064"/>
              </a:spcBef>
              <a:buFont typeface="+mj-lt"/>
              <a:buAutoNum type="arabicPeriod"/>
            </a:pPr>
            <a:r>
              <a:rPr lang="en-US" dirty="0"/>
              <a:t>Marries responsibility and authority with accountability</a:t>
            </a:r>
          </a:p>
          <a:p>
            <a:pPr marL="857250" indent="-514350">
              <a:spcBef>
                <a:spcPts val="2064"/>
              </a:spcBef>
              <a:buFont typeface="+mj-lt"/>
              <a:buAutoNum type="arabicPeriod"/>
            </a:pPr>
            <a:r>
              <a:rPr lang="en-US" dirty="0"/>
              <a:t>Promotes church unity</a:t>
            </a:r>
          </a:p>
          <a:p>
            <a:pPr marL="857250" indent="-514350">
              <a:spcBef>
                <a:spcPts val="2064"/>
              </a:spcBef>
              <a:buFont typeface="+mj-lt"/>
              <a:buAutoNum type="arabicPeriod"/>
            </a:pPr>
            <a:r>
              <a:rPr lang="en-US" dirty="0"/>
              <a:t>Functions on a high level of trust</a:t>
            </a:r>
          </a:p>
          <a:p>
            <a:pPr marL="857250" indent="-514350">
              <a:spcBef>
                <a:spcPts val="2064"/>
              </a:spcBef>
              <a:buFont typeface="+mj-lt"/>
              <a:buAutoNum type="arabicPeriod"/>
            </a:pPr>
            <a:r>
              <a:rPr lang="en-US" dirty="0"/>
              <a:t>Decisions are made very quickly</a:t>
            </a:r>
          </a:p>
          <a:p>
            <a:pPr marL="857250" indent="-514350">
              <a:spcBef>
                <a:spcPts val="2064"/>
              </a:spcBef>
              <a:buFont typeface="+mj-lt"/>
              <a:buAutoNum type="arabicPeriod"/>
            </a:pPr>
            <a:r>
              <a:rPr lang="en-US" dirty="0"/>
              <a:t>Mission/Vision fulfillment is the driving force…not management (or maintenance)</a:t>
            </a:r>
          </a:p>
          <a:p>
            <a:pPr marL="857250" indent="-514350">
              <a:spcBef>
                <a:spcPts val="2064"/>
              </a:spcBef>
              <a:buFont typeface="+mj-lt"/>
              <a:buAutoNum type="arabicPeriod"/>
            </a:pPr>
            <a:r>
              <a:rPr lang="en-US" dirty="0"/>
              <a:t>Goals and objectives of ministries can be adjusted as needed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9144000" cy="1905000"/>
          </a:xfrm>
        </p:spPr>
        <p:txBody>
          <a:bodyPr/>
          <a:lstStyle/>
          <a:p>
            <a:pPr algn="ctr"/>
            <a:r>
              <a:rPr lang="en-US" sz="4800" b="1" dirty="0"/>
              <a:t>Typical Church Structure</a:t>
            </a:r>
          </a:p>
        </p:txBody>
      </p:sp>
      <p:sp>
        <p:nvSpPr>
          <p:cNvPr id="114691" name="Rectangle 3"/>
          <p:cNvSpPr>
            <a:spLocks noGrp="1" noChangeArrowheads="1"/>
          </p:cNvSpPr>
          <p:nvPr>
            <p:ph idx="1"/>
          </p:nvPr>
        </p:nvSpPr>
        <p:spPr>
          <a:xfrm>
            <a:off x="304801" y="1905000"/>
            <a:ext cx="5715000" cy="4952999"/>
          </a:xfrm>
        </p:spPr>
        <p:txBody>
          <a:bodyPr/>
          <a:lstStyle/>
          <a:p>
            <a:pPr indent="0">
              <a:spcBef>
                <a:spcPts val="3864"/>
              </a:spcBef>
              <a:buNone/>
            </a:pPr>
            <a:r>
              <a:rPr lang="en-US" sz="3600" dirty="0">
                <a:solidFill>
                  <a:srgbClr val="080808"/>
                </a:solidFill>
              </a:rPr>
              <a:t>The typical church </a:t>
            </a:r>
          </a:p>
          <a:p>
            <a:pPr indent="0">
              <a:spcBef>
                <a:spcPts val="3864"/>
              </a:spcBef>
              <a:buNone/>
            </a:pPr>
            <a:r>
              <a:rPr lang="en-US" sz="3600" b="1" dirty="0">
                <a:solidFill>
                  <a:srgbClr val="080808"/>
                </a:solidFill>
              </a:rPr>
              <a:t>structure is driving the mission</a:t>
            </a:r>
          </a:p>
          <a:p>
            <a:pPr indent="0">
              <a:spcBef>
                <a:spcPts val="3864"/>
              </a:spcBef>
              <a:buNone/>
            </a:pPr>
            <a:r>
              <a:rPr lang="en-US" sz="3600" b="1" dirty="0">
                <a:solidFill>
                  <a:srgbClr val="080808"/>
                </a:solidFill>
              </a:rPr>
              <a:t>             versus </a:t>
            </a:r>
          </a:p>
          <a:p>
            <a:pPr indent="0">
              <a:spcBef>
                <a:spcPts val="3864"/>
              </a:spcBef>
              <a:buNone/>
            </a:pPr>
            <a:r>
              <a:rPr lang="en-US" sz="3600" b="1" dirty="0">
                <a:solidFill>
                  <a:srgbClr val="080808"/>
                </a:solidFill>
              </a:rPr>
              <a:t>the mission driving the structure!</a:t>
            </a:r>
          </a:p>
          <a:p>
            <a:pPr indent="0">
              <a:buNone/>
            </a:pPr>
            <a:endParaRPr lang="en-US" sz="3600" dirty="0">
              <a:solidFill>
                <a:schemeClr val="tx1"/>
              </a:solidFill>
            </a:endParaRPr>
          </a:p>
        </p:txBody>
      </p:sp>
      <p:pic>
        <p:nvPicPr>
          <p:cNvPr id="4" name="Picture 2" descr="C:\Users\kwillard\AppData\Local\Microsoft\Windows\Temporary Internet Files\Content.IE5\AZMYCSJ1\MCj02926880000[1].wmf"/>
          <p:cNvPicPr>
            <a:picLocks noChangeAspect="1" noChangeArrowheads="1"/>
          </p:cNvPicPr>
          <p:nvPr/>
        </p:nvPicPr>
        <p:blipFill>
          <a:blip r:embed="rId3"/>
          <a:srcRect/>
          <a:stretch>
            <a:fillRect/>
          </a:stretch>
        </p:blipFill>
        <p:spPr bwMode="auto">
          <a:xfrm>
            <a:off x="5638800" y="1905000"/>
            <a:ext cx="2539356" cy="2384425"/>
          </a:xfrm>
          <a:prstGeom prst="rect">
            <a:avLst/>
          </a:prstGeom>
          <a:noFill/>
          <a:ln w="9525">
            <a:noFill/>
            <a:miter lim="800000"/>
            <a:headEnd/>
            <a:tailEnd/>
          </a:ln>
        </p:spPr>
      </p:pic>
    </p:spTree>
    <p:extLst>
      <p:ext uri="{BB962C8B-B14F-4D97-AF65-F5344CB8AC3E}">
        <p14:creationId xmlns:p14="http://schemas.microsoft.com/office/powerpoint/2010/main" val="1445093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63712" y="260350"/>
            <a:ext cx="6465887" cy="649288"/>
          </a:xfrm>
        </p:spPr>
        <p:txBody>
          <a:bodyPr/>
          <a:lstStyle/>
          <a:p>
            <a:r>
              <a:rPr lang="en-US" sz="3600" dirty="0">
                <a:latin typeface="Tahoma" charset="0"/>
              </a:rPr>
              <a:t>Pastor’s Role</a:t>
            </a:r>
            <a:endParaRPr lang="uk-UA" sz="3600" dirty="0">
              <a:latin typeface="Tahoma" charset="0"/>
            </a:endParaRPr>
          </a:p>
        </p:txBody>
      </p:sp>
      <p:sp>
        <p:nvSpPr>
          <p:cNvPr id="4" name="Text Placeholder 2"/>
          <p:cNvSpPr txBox="1">
            <a:spLocks/>
          </p:cNvSpPr>
          <p:nvPr/>
        </p:nvSpPr>
        <p:spPr bwMode="auto">
          <a:xfrm>
            <a:off x="457200" y="1600200"/>
            <a:ext cx="411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ts val="1872"/>
              </a:spcBef>
              <a:spcAft>
                <a:spcPct val="0"/>
              </a:spcAft>
              <a:buClrTx/>
              <a:buSzTx/>
              <a:buFont typeface="Arial"/>
              <a:buChar char="•"/>
              <a:tabLst/>
              <a:defRPr/>
            </a:pPr>
            <a:r>
              <a:rPr kumimoji="0" lang="en-US" sz="2800" i="0" u="none" strike="noStrike" kern="0" cap="none" spc="0" normalizeH="0" baseline="0" noProof="0" dirty="0">
                <a:ln>
                  <a:noFill/>
                </a:ln>
                <a:solidFill>
                  <a:srgbClr val="080808"/>
                </a:solidFill>
                <a:effectLst/>
                <a:uLnTx/>
                <a:uFillTx/>
                <a:latin typeface="+mn-lt"/>
                <a:ea typeface="+mn-ea"/>
                <a:cs typeface="+mn-cs"/>
              </a:rPr>
              <a:t>Spiritual Leader / Shepherd </a:t>
            </a:r>
          </a:p>
          <a:p>
            <a:pPr marL="342900" marR="0" lvl="0" indent="-342900" algn="l" defTabSz="914400" rtl="0" eaLnBrk="0" fontAlgn="base" latinLnBrk="0" hangingPunct="0">
              <a:lnSpc>
                <a:spcPct val="90000"/>
              </a:lnSpc>
              <a:spcBef>
                <a:spcPts val="1872"/>
              </a:spcBef>
              <a:spcAft>
                <a:spcPct val="0"/>
              </a:spcAft>
              <a:buClrTx/>
              <a:buSzTx/>
              <a:buFont typeface="Arial"/>
              <a:buChar char="•"/>
              <a:tabLst/>
              <a:defRPr/>
            </a:pPr>
            <a:r>
              <a:rPr lang="en-US" sz="2800" kern="0" dirty="0">
                <a:solidFill>
                  <a:srgbClr val="080808"/>
                </a:solidFill>
                <a:latin typeface="+mn-lt"/>
              </a:rPr>
              <a:t>Keeper of Mission</a:t>
            </a:r>
          </a:p>
          <a:p>
            <a:pPr marL="342900" marR="0" lvl="0" indent="-342900" algn="l" defTabSz="914400" rtl="0" eaLnBrk="0" fontAlgn="base" latinLnBrk="0" hangingPunct="0">
              <a:lnSpc>
                <a:spcPct val="90000"/>
              </a:lnSpc>
              <a:spcBef>
                <a:spcPts val="1872"/>
              </a:spcBef>
              <a:spcAft>
                <a:spcPct val="0"/>
              </a:spcAft>
              <a:buClrTx/>
              <a:buSzTx/>
              <a:buFont typeface="Arial"/>
              <a:buChar char="•"/>
              <a:tabLst/>
              <a:defRPr/>
            </a:pPr>
            <a:r>
              <a:rPr kumimoji="0" lang="en-US" sz="2800" i="0" u="none" strike="noStrike" kern="0" cap="none" spc="0" normalizeH="0" baseline="0" noProof="0" dirty="0">
                <a:ln>
                  <a:noFill/>
                </a:ln>
                <a:solidFill>
                  <a:srgbClr val="080808"/>
                </a:solidFill>
                <a:effectLst/>
                <a:uLnTx/>
                <a:uFillTx/>
                <a:latin typeface="+mn-lt"/>
                <a:ea typeface="+mn-ea"/>
                <a:cs typeface="+mn-cs"/>
              </a:rPr>
              <a:t>Caster of Vision </a:t>
            </a:r>
          </a:p>
          <a:p>
            <a:pPr marL="342900" marR="0" lvl="0" indent="-342900" algn="l" defTabSz="914400" rtl="0" eaLnBrk="0" fontAlgn="base" latinLnBrk="0" hangingPunct="0">
              <a:lnSpc>
                <a:spcPct val="90000"/>
              </a:lnSpc>
              <a:spcBef>
                <a:spcPts val="1872"/>
              </a:spcBef>
              <a:spcAft>
                <a:spcPct val="0"/>
              </a:spcAft>
              <a:buClrTx/>
              <a:buSzTx/>
              <a:buFont typeface="Arial"/>
              <a:buChar char="•"/>
              <a:tabLst/>
              <a:defRPr/>
            </a:pPr>
            <a:r>
              <a:rPr lang="en-US" sz="2800" kern="0" dirty="0">
                <a:solidFill>
                  <a:srgbClr val="080808"/>
                </a:solidFill>
                <a:latin typeface="+mn-lt"/>
              </a:rPr>
              <a:t>Example of Evangelist </a:t>
            </a:r>
          </a:p>
          <a:p>
            <a:pPr marL="342900" marR="0" lvl="0" indent="-342900" algn="l" defTabSz="914400" rtl="0" eaLnBrk="0" fontAlgn="base" latinLnBrk="0" hangingPunct="0">
              <a:lnSpc>
                <a:spcPct val="90000"/>
              </a:lnSpc>
              <a:spcBef>
                <a:spcPts val="1872"/>
              </a:spcBef>
              <a:spcAft>
                <a:spcPct val="0"/>
              </a:spcAft>
              <a:buClrTx/>
              <a:buSzTx/>
              <a:buFont typeface="Arial"/>
              <a:buChar char="•"/>
              <a:tabLst/>
              <a:defRPr/>
            </a:pPr>
            <a:r>
              <a:rPr lang="en-US" sz="2800" kern="0" dirty="0">
                <a:solidFill>
                  <a:srgbClr val="080808"/>
                </a:solidFill>
                <a:latin typeface="+mn-lt"/>
              </a:rPr>
              <a:t>Chief Fund Raiser</a:t>
            </a:r>
          </a:p>
          <a:p>
            <a:pPr marL="342900" marR="0" lvl="0" indent="-342900" algn="l" defTabSz="914400" rtl="0" eaLnBrk="0" fontAlgn="base" latinLnBrk="0" hangingPunct="0">
              <a:lnSpc>
                <a:spcPct val="90000"/>
              </a:lnSpc>
              <a:spcBef>
                <a:spcPts val="1872"/>
              </a:spcBef>
              <a:spcAft>
                <a:spcPct val="0"/>
              </a:spcAft>
              <a:buClrTx/>
              <a:buSzTx/>
              <a:buFont typeface="Arial"/>
              <a:buChar char="•"/>
              <a:tabLst/>
              <a:defRPr/>
            </a:pPr>
            <a:r>
              <a:rPr kumimoji="0" lang="en-US" sz="2800" i="0" u="none" strike="noStrike" kern="0" cap="none" spc="0" normalizeH="0" baseline="0" noProof="0" dirty="0">
                <a:ln>
                  <a:noFill/>
                </a:ln>
                <a:solidFill>
                  <a:srgbClr val="080808"/>
                </a:solidFill>
                <a:effectLst/>
                <a:uLnTx/>
                <a:uFillTx/>
                <a:latin typeface="+mn-lt"/>
                <a:ea typeface="+mn-ea"/>
                <a:cs typeface="+mn-cs"/>
              </a:rPr>
              <a:t>Main Recruiter</a:t>
            </a:r>
          </a:p>
        </p:txBody>
      </p:sp>
      <p:sp>
        <p:nvSpPr>
          <p:cNvPr id="5" name="Text Placeholder 2"/>
          <p:cNvSpPr txBox="1">
            <a:spLocks/>
          </p:cNvSpPr>
          <p:nvPr/>
        </p:nvSpPr>
        <p:spPr bwMode="auto">
          <a:xfrm>
            <a:off x="4648200" y="1524000"/>
            <a:ext cx="411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ts val="1872"/>
              </a:spcBef>
              <a:spcAft>
                <a:spcPct val="0"/>
              </a:spcAft>
              <a:buClrTx/>
              <a:buSzTx/>
              <a:buFont typeface="Arial"/>
              <a:buChar char="•"/>
              <a:tabLst/>
              <a:defRPr/>
            </a:pPr>
            <a:r>
              <a:rPr kumimoji="0" lang="en-US" sz="2800" i="0" u="none" strike="noStrike" kern="0" cap="none" spc="0" normalizeH="0" baseline="0" noProof="0" dirty="0">
                <a:ln>
                  <a:noFill/>
                </a:ln>
                <a:solidFill>
                  <a:srgbClr val="080808"/>
                </a:solidFill>
                <a:effectLst/>
                <a:uLnTx/>
                <a:uFillTx/>
                <a:latin typeface="+mn-lt"/>
                <a:ea typeface="+mn-ea"/>
                <a:cs typeface="+mn-cs"/>
              </a:rPr>
              <a:t>Develops Leaders</a:t>
            </a:r>
          </a:p>
          <a:p>
            <a:pPr marL="800100" lvl="1" indent="-342900" eaLnBrk="0" hangingPunct="0">
              <a:lnSpc>
                <a:spcPct val="90000"/>
              </a:lnSpc>
              <a:spcBef>
                <a:spcPts val="1872"/>
              </a:spcBef>
              <a:buFont typeface="Arial"/>
              <a:buChar char="•"/>
            </a:pPr>
            <a:r>
              <a:rPr lang="en-US" sz="2800" kern="0" dirty="0">
                <a:solidFill>
                  <a:srgbClr val="080808"/>
                </a:solidFill>
                <a:latin typeface="+mn-lt"/>
              </a:rPr>
              <a:t>Staff</a:t>
            </a:r>
          </a:p>
          <a:p>
            <a:pPr marL="800100" lvl="1" indent="-342900" eaLnBrk="0" hangingPunct="0">
              <a:lnSpc>
                <a:spcPct val="90000"/>
              </a:lnSpc>
              <a:spcBef>
                <a:spcPts val="1872"/>
              </a:spcBef>
              <a:buFont typeface="Arial"/>
              <a:buChar char="•"/>
            </a:pPr>
            <a:r>
              <a:rPr kumimoji="0" lang="en-US" sz="2800" i="0" u="none" strike="noStrike" kern="0" cap="none" spc="0" normalizeH="0" baseline="0" noProof="0" dirty="0">
                <a:ln>
                  <a:noFill/>
                </a:ln>
                <a:solidFill>
                  <a:srgbClr val="080808"/>
                </a:solidFill>
                <a:effectLst/>
                <a:uLnTx/>
                <a:uFillTx/>
                <a:latin typeface="+mn-lt"/>
                <a:ea typeface="+mn-ea"/>
                <a:cs typeface="+mn-cs"/>
              </a:rPr>
              <a:t>Board</a:t>
            </a:r>
          </a:p>
          <a:p>
            <a:pPr marL="800100" lvl="1" indent="-342900" eaLnBrk="0" hangingPunct="0">
              <a:lnSpc>
                <a:spcPct val="90000"/>
              </a:lnSpc>
              <a:spcBef>
                <a:spcPts val="1872"/>
              </a:spcBef>
              <a:buFont typeface="Arial"/>
              <a:buChar char="•"/>
            </a:pPr>
            <a:r>
              <a:rPr lang="en-US" sz="2800" kern="0" dirty="0">
                <a:solidFill>
                  <a:srgbClr val="080808"/>
                </a:solidFill>
                <a:latin typeface="+mn-lt"/>
              </a:rPr>
              <a:t>New Leaders</a:t>
            </a:r>
            <a:endParaRPr kumimoji="0" lang="en-US" sz="2800" i="0" u="none" strike="noStrike" kern="0" cap="none" spc="0" normalizeH="0" baseline="0" noProof="0" dirty="0">
              <a:ln>
                <a:noFill/>
              </a:ln>
              <a:solidFill>
                <a:srgbClr val="080808"/>
              </a:solidFill>
              <a:effectLst/>
              <a:uLnTx/>
              <a:uFillTx/>
              <a:latin typeface="+mn-lt"/>
              <a:ea typeface="+mn-ea"/>
              <a:cs typeface="+mn-cs"/>
            </a:endParaRPr>
          </a:p>
        </p:txBody>
      </p:sp>
      <p:pic>
        <p:nvPicPr>
          <p:cNvPr id="6" name="Picture 5" descr="levdev.jpg"/>
          <p:cNvPicPr>
            <a:picLocks noChangeAspect="1"/>
          </p:cNvPicPr>
          <p:nvPr/>
        </p:nvPicPr>
        <p:blipFill>
          <a:blip r:embed="rId3">
            <a:clrChange>
              <a:clrFrom>
                <a:srgbClr val="FFFFFF"/>
              </a:clrFrom>
              <a:clrTo>
                <a:srgbClr val="FFFFFF">
                  <a:alpha val="0"/>
                </a:srgbClr>
              </a:clrTo>
            </a:clrChange>
          </a:blip>
          <a:stretch>
            <a:fillRect/>
          </a:stretch>
        </p:blipFill>
        <p:spPr>
          <a:xfrm>
            <a:off x="4001078" y="3581400"/>
            <a:ext cx="5219122" cy="38709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14400" y="838200"/>
            <a:ext cx="8001000" cy="914096"/>
          </a:xfrm>
          <a:prstGeom prst="rect">
            <a:avLst/>
          </a:prstGeom>
        </p:spPr>
        <p:txBody>
          <a:bodyPr lIns="0" tIns="0" rIns="0" bIns="0" anchor="ctr"/>
          <a:lstStyle/>
          <a:p>
            <a:pPr algn="ctr" defTabSz="912813" eaLnBrk="0" hangingPunct="0">
              <a:lnSpc>
                <a:spcPct val="90000"/>
              </a:lnSpc>
              <a:defRPr/>
            </a:pPr>
            <a:r>
              <a:rPr lang="en-US" sz="3200" spc="-150" dirty="0">
                <a:ln w="3175">
                  <a:noFill/>
                </a:ln>
                <a:solidFill>
                  <a:srgbClr val="080808"/>
                </a:solidFill>
                <a:effectLst>
                  <a:outerShdw blurRad="50800" dist="38100" dir="2700000" algn="tl" rotWithShape="0">
                    <a:prstClr val="black">
                      <a:alpha val="40000"/>
                    </a:prstClr>
                  </a:outerShdw>
                </a:effectLst>
                <a:latin typeface="+mn-lt"/>
                <a:ea typeface="+mn-ea"/>
              </a:rPr>
              <a:t>Accountable  Leadership Organizational Chart</a:t>
            </a:r>
          </a:p>
          <a:p>
            <a:pPr algn="ctr" defTabSz="912813" eaLnBrk="0" hangingPunct="0">
              <a:lnSpc>
                <a:spcPct val="90000"/>
              </a:lnSpc>
              <a:defRPr/>
            </a:pPr>
            <a:r>
              <a:rPr lang="en-US" sz="2000" spc="-150" dirty="0">
                <a:ln w="3175">
                  <a:noFill/>
                </a:ln>
                <a:solidFill>
                  <a:srgbClr val="080808"/>
                </a:solidFill>
                <a:effectLst>
                  <a:outerShdw blurRad="50800" dist="38100" dir="2700000" algn="tl" rotWithShape="0">
                    <a:prstClr val="black">
                      <a:alpha val="40000"/>
                    </a:prstClr>
                  </a:outerShdw>
                </a:effectLst>
                <a:latin typeface="+mn-lt"/>
                <a:ea typeface="+mn-ea"/>
              </a:rPr>
              <a:t>(From Winning on Purpose, by John Edmund Kaiser)</a:t>
            </a:r>
          </a:p>
        </p:txBody>
      </p:sp>
      <p:graphicFrame>
        <p:nvGraphicFramePr>
          <p:cNvPr id="9" name="Diagram 8"/>
          <p:cNvGraphicFramePr/>
          <p:nvPr>
            <p:extLst>
              <p:ext uri="{D42A27DB-BD31-4B8C-83A1-F6EECF244321}">
                <p14:modId xmlns:p14="http://schemas.microsoft.com/office/powerpoint/2010/main" val="1291433360"/>
              </p:ext>
            </p:extLst>
          </p:nvPr>
        </p:nvGraphicFramePr>
        <p:xfrm>
          <a:off x="228600" y="962025"/>
          <a:ext cx="8686800" cy="589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90600" y="457200"/>
            <a:ext cx="8229600" cy="1630362"/>
          </a:xfrm>
        </p:spPr>
        <p:txBody>
          <a:bodyPr/>
          <a:lstStyle/>
          <a:p>
            <a:pPr algn="ctr"/>
            <a:r>
              <a:rPr lang="en-US" sz="3600" dirty="0">
                <a:effectLst>
                  <a:outerShdw blurRad="38100" dist="38100" dir="2700000" algn="tl">
                    <a:srgbClr val="000000"/>
                  </a:outerShdw>
                </a:effectLst>
                <a:latin typeface="Calibri" charset="0"/>
              </a:rPr>
              <a:t>When we aim at nothing in particular, that’s what we hit.</a:t>
            </a:r>
          </a:p>
        </p:txBody>
      </p:sp>
      <p:pic>
        <p:nvPicPr>
          <p:cNvPr id="28674" name="Picture 2" descr="http://static.seekingalpha.com/uploads/2009/8/6/saupload_missing_target.jpg"/>
          <p:cNvPicPr>
            <a:picLocks noChangeAspect="1" noChangeArrowheads="1"/>
          </p:cNvPicPr>
          <p:nvPr/>
        </p:nvPicPr>
        <p:blipFill>
          <a:blip r:embed="rId3" cstate="email"/>
          <a:srcRect/>
          <a:stretch>
            <a:fillRect/>
          </a:stretch>
        </p:blipFill>
        <p:spPr bwMode="auto">
          <a:xfrm>
            <a:off x="1600200" y="2209800"/>
            <a:ext cx="5362575" cy="4019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643813" cy="1139825"/>
          </a:xfrm>
        </p:spPr>
        <p:txBody>
          <a:bodyPr/>
          <a:lstStyle/>
          <a:p>
            <a:pPr algn="ctr">
              <a:defRPr/>
            </a:pPr>
            <a:r>
              <a:rPr lang="en-US" sz="4800" dirty="0"/>
              <a:t>Mission</a:t>
            </a:r>
          </a:p>
        </p:txBody>
      </p:sp>
      <p:sp>
        <p:nvSpPr>
          <p:cNvPr id="31747" name="Content Placeholder 2"/>
          <p:cNvSpPr>
            <a:spLocks noGrp="1"/>
          </p:cNvSpPr>
          <p:nvPr>
            <p:ph idx="1"/>
          </p:nvPr>
        </p:nvSpPr>
        <p:spPr>
          <a:xfrm>
            <a:off x="600075" y="2420938"/>
            <a:ext cx="7643813" cy="2074862"/>
          </a:xfrm>
        </p:spPr>
        <p:txBody>
          <a:bodyPr/>
          <a:lstStyle/>
          <a:p>
            <a:pPr>
              <a:buFontTx/>
              <a:buNone/>
            </a:pPr>
            <a:r>
              <a:rPr lang="en-US"/>
              <a:t>Our mission is making new disciples of Jesus Christ for the transformation of the world.</a:t>
            </a:r>
          </a:p>
          <a:p>
            <a:pPr>
              <a:buFontTx/>
              <a:buNone/>
            </a:pPr>
            <a:endParaRPr lang="en-US"/>
          </a:p>
          <a:p>
            <a:pPr>
              <a:buFontTx/>
              <a:buNone/>
            </a:pPr>
            <a:r>
              <a:rPr lang="en-US"/>
              <a:t>Everything flows from mission…</a:t>
            </a:r>
          </a:p>
        </p:txBody>
      </p:sp>
      <p:pic>
        <p:nvPicPr>
          <p:cNvPr id="17410" name="Picture 2" descr="Amy Spaur of Iowa is commissioned as a mission intern and missionary of the United Methodist Board of Global Ministries at a June ceremony in New York. Spaur will be serving at CEPALC, or Centro Popular Para America Latina de Comunicacion, in Colombia. Mission interns serve for three years-half abroad and half in the United States. A UMNS photo by Mary Beth Coudal, United Methodist Board of Global Ministries."/>
          <p:cNvPicPr>
            <a:picLocks noChangeAspect="1" noChangeArrowheads="1"/>
          </p:cNvPicPr>
          <p:nvPr/>
        </p:nvPicPr>
        <p:blipFill>
          <a:blip r:embed="rId3" cstate="email"/>
          <a:srcRect/>
          <a:stretch>
            <a:fillRect/>
          </a:stretch>
        </p:blipFill>
        <p:spPr bwMode="auto">
          <a:xfrm>
            <a:off x="4800600" y="4267200"/>
            <a:ext cx="3990975" cy="2392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5759450" cy="914400"/>
          </a:xfrm>
        </p:spPr>
        <p:txBody>
          <a:bodyPr/>
          <a:lstStyle/>
          <a:p>
            <a:pPr>
              <a:defRPr/>
            </a:pPr>
            <a:r>
              <a:rPr lang="en-US" sz="4800" dirty="0"/>
              <a:t>Vision</a:t>
            </a:r>
          </a:p>
        </p:txBody>
      </p:sp>
      <p:sp>
        <p:nvSpPr>
          <p:cNvPr id="3" name="Content Placeholder 2"/>
          <p:cNvSpPr>
            <a:spLocks noGrp="1"/>
          </p:cNvSpPr>
          <p:nvPr>
            <p:ph idx="1"/>
          </p:nvPr>
        </p:nvSpPr>
        <p:spPr>
          <a:xfrm>
            <a:off x="685800" y="2362200"/>
            <a:ext cx="7924800" cy="4160838"/>
          </a:xfrm>
        </p:spPr>
        <p:txBody>
          <a:bodyPr/>
          <a:lstStyle/>
          <a:p>
            <a:pPr>
              <a:buFontTx/>
              <a:buNone/>
              <a:defRPr/>
            </a:pPr>
            <a:r>
              <a:rPr lang="en-US" dirty="0"/>
              <a:t>The unique way a congregation achieves or accomplishes the mission. </a:t>
            </a:r>
          </a:p>
          <a:p>
            <a:pPr>
              <a:buFontTx/>
              <a:buNone/>
              <a:defRPr/>
            </a:pPr>
            <a:endParaRPr lang="en-US" sz="2000" dirty="0"/>
          </a:p>
          <a:p>
            <a:pPr indent="0">
              <a:spcBef>
                <a:spcPts val="0"/>
              </a:spcBef>
              <a:buFontTx/>
              <a:buNone/>
              <a:defRPr/>
            </a:pPr>
            <a:r>
              <a:rPr lang="en-US" dirty="0"/>
              <a:t>The key ingredients of a vision statement need to be outwardly focused, measurable, and provides a framework for goals and accountability for the congregation and staff.</a:t>
            </a:r>
          </a:p>
          <a:p>
            <a:pPr indent="0">
              <a:spcBef>
                <a:spcPts val="0"/>
              </a:spcBef>
              <a:buFontTx/>
              <a:buNone/>
              <a:defRPr/>
            </a:pPr>
            <a:endParaRPr lang="en-US" dirty="0"/>
          </a:p>
          <a:p>
            <a:pPr indent="0">
              <a:spcBef>
                <a:spcPts val="0"/>
              </a:spcBef>
              <a:buFontTx/>
              <a:buNone/>
              <a:defRPr/>
            </a:pPr>
            <a:r>
              <a:rPr lang="en-US" dirty="0"/>
              <a:t>What % of the mission field are you going to reach for Jesus?</a:t>
            </a:r>
          </a:p>
        </p:txBody>
      </p:sp>
      <p:pic>
        <p:nvPicPr>
          <p:cNvPr id="4" name="Picture 3" descr="Telescope.jpg"/>
          <p:cNvPicPr>
            <a:picLocks noChangeAspect="1"/>
          </p:cNvPicPr>
          <p:nvPr/>
        </p:nvPicPr>
        <p:blipFill>
          <a:blip r:embed="rId3" cstate="email"/>
          <a:stretch>
            <a:fillRect/>
          </a:stretch>
        </p:blipFill>
        <p:spPr>
          <a:xfrm>
            <a:off x="4800600" y="228600"/>
            <a:ext cx="2782501"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4" y="260350"/>
            <a:ext cx="6029325" cy="1492250"/>
          </a:xfrm>
        </p:spPr>
        <p:txBody>
          <a:bodyPr/>
          <a:lstStyle/>
          <a:p>
            <a:pPr>
              <a:defRPr/>
            </a:pPr>
            <a:r>
              <a:rPr lang="en-US" sz="4800" dirty="0"/>
              <a:t>Church Wide Goals</a:t>
            </a:r>
          </a:p>
        </p:txBody>
      </p:sp>
      <p:sp>
        <p:nvSpPr>
          <p:cNvPr id="34819" name="Content Placeholder 2"/>
          <p:cNvSpPr>
            <a:spLocks noGrp="1"/>
          </p:cNvSpPr>
          <p:nvPr>
            <p:ph idx="1"/>
          </p:nvPr>
        </p:nvSpPr>
        <p:spPr>
          <a:xfrm>
            <a:off x="600075" y="2420938"/>
            <a:ext cx="3057525" cy="4392612"/>
          </a:xfrm>
        </p:spPr>
        <p:txBody>
          <a:bodyPr/>
          <a:lstStyle/>
          <a:p>
            <a:pPr>
              <a:spcAft>
                <a:spcPts val="1200"/>
              </a:spcAft>
            </a:pPr>
            <a:r>
              <a:rPr lang="en-US" dirty="0"/>
              <a:t>Who?</a:t>
            </a:r>
          </a:p>
          <a:p>
            <a:pPr>
              <a:spcAft>
                <a:spcPts val="1200"/>
              </a:spcAft>
            </a:pPr>
            <a:r>
              <a:rPr lang="en-US" dirty="0"/>
              <a:t>When?</a:t>
            </a:r>
          </a:p>
          <a:p>
            <a:pPr>
              <a:spcAft>
                <a:spcPts val="1200"/>
              </a:spcAft>
            </a:pPr>
            <a:r>
              <a:rPr lang="en-US" dirty="0"/>
              <a:t>Where?</a:t>
            </a:r>
          </a:p>
          <a:p>
            <a:pPr>
              <a:spcAft>
                <a:spcPts val="1200"/>
              </a:spcAft>
            </a:pPr>
            <a:r>
              <a:rPr lang="en-US" dirty="0"/>
              <a:t>How?</a:t>
            </a:r>
          </a:p>
          <a:p>
            <a:pPr>
              <a:spcAft>
                <a:spcPts val="1200"/>
              </a:spcAft>
            </a:pPr>
            <a:r>
              <a:rPr lang="en-US" dirty="0"/>
              <a:t>Did it work?</a:t>
            </a:r>
          </a:p>
        </p:txBody>
      </p:sp>
      <p:sp>
        <p:nvSpPr>
          <p:cNvPr id="4" name="Content Placeholder 2"/>
          <p:cNvSpPr txBox="1">
            <a:spLocks/>
          </p:cNvSpPr>
          <p:nvPr/>
        </p:nvSpPr>
        <p:spPr bwMode="auto">
          <a:xfrm>
            <a:off x="5715000" y="2465388"/>
            <a:ext cx="3057525" cy="4392612"/>
          </a:xfrm>
          <a:prstGeom prst="rect">
            <a:avLst/>
          </a:prstGeom>
          <a:noFill/>
          <a:ln w="9525">
            <a:noFill/>
            <a:miter lim="800000"/>
            <a:headEnd/>
            <a:tailEnd/>
          </a:ln>
        </p:spPr>
        <p:txBody>
          <a:bodyPr/>
          <a:lstStyle/>
          <a:p>
            <a:pPr marL="342900" indent="-342900" eaLnBrk="0" hangingPunct="0">
              <a:spcBef>
                <a:spcPct val="20000"/>
              </a:spcBef>
              <a:defRPr/>
            </a:pPr>
            <a:r>
              <a:rPr lang="en-US" sz="3600" b="1" kern="0" dirty="0">
                <a:solidFill>
                  <a:srgbClr val="080808"/>
                </a:solidFill>
                <a:latin typeface="+mn-lt"/>
                <a:ea typeface="+mn-ea"/>
                <a:cs typeface="+mn-cs"/>
              </a:rPr>
              <a:t>S</a:t>
            </a:r>
            <a:r>
              <a:rPr lang="en-US" sz="2800" kern="0" dirty="0">
                <a:solidFill>
                  <a:srgbClr val="080808"/>
                </a:solidFill>
                <a:latin typeface="+mn-lt"/>
                <a:ea typeface="+mn-ea"/>
                <a:cs typeface="+mn-cs"/>
              </a:rPr>
              <a:t>pecific </a:t>
            </a:r>
          </a:p>
          <a:p>
            <a:pPr marL="342900" indent="-342900" eaLnBrk="0" hangingPunct="0">
              <a:spcBef>
                <a:spcPct val="20000"/>
              </a:spcBef>
              <a:defRPr/>
            </a:pPr>
            <a:r>
              <a:rPr lang="en-US" sz="3600" b="1" kern="0" dirty="0">
                <a:solidFill>
                  <a:srgbClr val="080808"/>
                </a:solidFill>
                <a:latin typeface="+mn-lt"/>
                <a:ea typeface="+mn-ea"/>
                <a:cs typeface="+mn-cs"/>
              </a:rPr>
              <a:t>M</a:t>
            </a:r>
            <a:r>
              <a:rPr lang="en-US" sz="2800" kern="0" dirty="0">
                <a:solidFill>
                  <a:srgbClr val="080808"/>
                </a:solidFill>
                <a:latin typeface="+mn-lt"/>
                <a:ea typeface="+mn-ea"/>
                <a:cs typeface="+mn-cs"/>
              </a:rPr>
              <a:t>easurable</a:t>
            </a:r>
          </a:p>
          <a:p>
            <a:pPr marL="342900" indent="-342900" eaLnBrk="0" hangingPunct="0">
              <a:spcBef>
                <a:spcPct val="20000"/>
              </a:spcBef>
              <a:defRPr/>
            </a:pPr>
            <a:r>
              <a:rPr lang="en-US" sz="3600" b="1" kern="0" dirty="0">
                <a:solidFill>
                  <a:srgbClr val="080808"/>
                </a:solidFill>
                <a:latin typeface="+mn-lt"/>
                <a:ea typeface="+mn-ea"/>
                <a:cs typeface="+mn-cs"/>
              </a:rPr>
              <a:t>A</a:t>
            </a:r>
            <a:r>
              <a:rPr lang="en-US" sz="2800" kern="0" dirty="0">
                <a:solidFill>
                  <a:srgbClr val="080808"/>
                </a:solidFill>
                <a:latin typeface="+mn-lt"/>
                <a:ea typeface="+mn-ea"/>
                <a:cs typeface="+mn-cs"/>
              </a:rPr>
              <a:t>chievable</a:t>
            </a:r>
          </a:p>
          <a:p>
            <a:pPr marL="342900" indent="-342900" eaLnBrk="0" hangingPunct="0">
              <a:spcBef>
                <a:spcPct val="20000"/>
              </a:spcBef>
              <a:defRPr/>
            </a:pPr>
            <a:r>
              <a:rPr lang="en-US" sz="3600" b="1" kern="0" dirty="0">
                <a:solidFill>
                  <a:srgbClr val="080808"/>
                </a:solidFill>
                <a:latin typeface="+mn-lt"/>
                <a:ea typeface="+mn-ea"/>
                <a:cs typeface="+mn-cs"/>
              </a:rPr>
              <a:t>R</a:t>
            </a:r>
            <a:r>
              <a:rPr lang="en-US" sz="2800" kern="0" dirty="0">
                <a:solidFill>
                  <a:srgbClr val="080808"/>
                </a:solidFill>
                <a:latin typeface="+mn-lt"/>
                <a:ea typeface="+mn-ea"/>
                <a:cs typeface="+mn-cs"/>
              </a:rPr>
              <a:t>elevant</a:t>
            </a:r>
          </a:p>
          <a:p>
            <a:pPr marL="342900" indent="-342900" eaLnBrk="0" hangingPunct="0">
              <a:spcBef>
                <a:spcPct val="20000"/>
              </a:spcBef>
              <a:defRPr/>
            </a:pPr>
            <a:r>
              <a:rPr lang="en-US" sz="3600" b="1" kern="0" dirty="0">
                <a:solidFill>
                  <a:srgbClr val="080808"/>
                </a:solidFill>
                <a:latin typeface="+mn-lt"/>
                <a:ea typeface="+mn-ea"/>
                <a:cs typeface="+mn-cs"/>
              </a:rPr>
              <a:t>T</a:t>
            </a:r>
            <a:r>
              <a:rPr lang="en-US" sz="2800" kern="0" dirty="0">
                <a:solidFill>
                  <a:srgbClr val="080808"/>
                </a:solidFill>
                <a:latin typeface="+mn-lt"/>
                <a:ea typeface="+mn-ea"/>
                <a:cs typeface="+mn-cs"/>
              </a:rPr>
              <a:t>ime-Based </a:t>
            </a:r>
          </a:p>
        </p:txBody>
      </p:sp>
      <p:pic>
        <p:nvPicPr>
          <p:cNvPr id="34821" name="Picture 4" descr="target darts.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2667000" y="2667000"/>
            <a:ext cx="2984500" cy="2705100"/>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Focus Changes</a:t>
            </a:r>
          </a:p>
        </p:txBody>
      </p:sp>
      <p:sp>
        <p:nvSpPr>
          <p:cNvPr id="3" name="Text Placeholder 2"/>
          <p:cNvSpPr>
            <a:spLocks noGrp="1"/>
          </p:cNvSpPr>
          <p:nvPr>
            <p:ph type="body" sz="quarter" idx="10"/>
          </p:nvPr>
        </p:nvSpPr>
        <p:spPr>
          <a:xfrm>
            <a:off x="914400" y="1988840"/>
            <a:ext cx="7315200" cy="2931848"/>
          </a:xfrm>
        </p:spPr>
        <p:txBody>
          <a:bodyPr/>
          <a:lstStyle/>
          <a:p>
            <a:pPr marL="0" indent="0" algn="ctr">
              <a:buNone/>
            </a:pPr>
            <a:r>
              <a:rPr lang="en-US" sz="4800" dirty="0"/>
              <a:t>The Focus and Conversation has to typically change to live into the accountable leadership model.</a:t>
            </a:r>
          </a:p>
        </p:txBody>
      </p:sp>
    </p:spTree>
    <p:extLst>
      <p:ext uri="{BB962C8B-B14F-4D97-AF65-F5344CB8AC3E}">
        <p14:creationId xmlns:p14="http://schemas.microsoft.com/office/powerpoint/2010/main" val="353030555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Typical Agenda for</a:t>
            </a:r>
            <a:br>
              <a:rPr lang="en-US" dirty="0"/>
            </a:br>
            <a:r>
              <a:rPr lang="en-US" dirty="0"/>
              <a:t>Simplified Structure with</a:t>
            </a:r>
            <a:br>
              <a:rPr lang="en-US" dirty="0"/>
            </a:br>
            <a:r>
              <a:rPr lang="en-US" dirty="0"/>
              <a:t>Accountable Leadership</a:t>
            </a:r>
          </a:p>
        </p:txBody>
      </p:sp>
      <p:sp>
        <p:nvSpPr>
          <p:cNvPr id="3" name="Text Placeholder 2"/>
          <p:cNvSpPr>
            <a:spLocks noGrp="1"/>
          </p:cNvSpPr>
          <p:nvPr>
            <p:ph type="body" sz="quarter" idx="10"/>
          </p:nvPr>
        </p:nvSpPr>
        <p:spPr>
          <a:xfrm>
            <a:off x="1259632" y="1916832"/>
            <a:ext cx="7315200" cy="2931848"/>
          </a:xfrm>
        </p:spPr>
        <p:txBody>
          <a:bodyPr/>
          <a:lstStyle/>
          <a:p>
            <a:r>
              <a:rPr lang="en-US" dirty="0"/>
              <a:t>Opening Prayer</a:t>
            </a:r>
          </a:p>
          <a:p>
            <a:r>
              <a:rPr lang="en-US" dirty="0"/>
              <a:t>Spiritual Development</a:t>
            </a:r>
          </a:p>
          <a:p>
            <a:r>
              <a:rPr lang="en-US" dirty="0"/>
              <a:t>Leadership Development	</a:t>
            </a:r>
          </a:p>
          <a:p>
            <a:r>
              <a:rPr lang="en-US" dirty="0"/>
              <a:t>Review of New People			</a:t>
            </a:r>
          </a:p>
          <a:p>
            <a:r>
              <a:rPr lang="en-US" dirty="0"/>
              <a:t>Review of Goals			</a:t>
            </a:r>
          </a:p>
          <a:p>
            <a:r>
              <a:rPr lang="en-US" dirty="0"/>
              <a:t>Pressing Issues				</a:t>
            </a:r>
          </a:p>
          <a:p>
            <a:r>
              <a:rPr lang="en-US" dirty="0"/>
              <a:t>Packet Review</a:t>
            </a:r>
          </a:p>
          <a:p>
            <a:r>
              <a:rPr lang="en-US" dirty="0"/>
              <a:t>Communication</a:t>
            </a:r>
          </a:p>
          <a:p>
            <a:r>
              <a:rPr lang="en-US" dirty="0"/>
              <a:t>Closing Prayer						</a:t>
            </a:r>
          </a:p>
        </p:txBody>
      </p:sp>
    </p:spTree>
    <p:extLst>
      <p:ext uri="{BB962C8B-B14F-4D97-AF65-F5344CB8AC3E}">
        <p14:creationId xmlns:p14="http://schemas.microsoft.com/office/powerpoint/2010/main" val="268949480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2"/>
            <a:ext cx="7056438" cy="1335088"/>
          </a:xfrm>
        </p:spPr>
        <p:txBody>
          <a:bodyPr/>
          <a:lstStyle/>
          <a:p>
            <a:r>
              <a:rPr lang="en-US" sz="3600" dirty="0">
                <a:solidFill>
                  <a:schemeClr val="tx1"/>
                </a:solidFill>
              </a:rPr>
              <a:t>Holding Others Accountable is SIMPLE</a:t>
            </a:r>
          </a:p>
        </p:txBody>
      </p:sp>
      <p:sp>
        <p:nvSpPr>
          <p:cNvPr id="5" name="Text Placeholder 2"/>
          <p:cNvSpPr txBox="1">
            <a:spLocks/>
          </p:cNvSpPr>
          <p:nvPr/>
        </p:nvSpPr>
        <p:spPr bwMode="auto">
          <a:xfrm>
            <a:off x="1752600" y="1676400"/>
            <a:ext cx="7391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ts val="1200"/>
              </a:spcAft>
              <a:buClrTx/>
              <a:buSzTx/>
              <a:tabLst/>
              <a:defRPr/>
            </a:pPr>
            <a:r>
              <a:rPr lang="en-US" sz="3600" b="1" kern="0" dirty="0">
                <a:solidFill>
                  <a:srgbClr val="080808"/>
                </a:solidFill>
                <a:latin typeface="+mn-lt"/>
              </a:rPr>
              <a:t>S</a:t>
            </a:r>
            <a:r>
              <a:rPr lang="en-US" sz="3600" kern="0" dirty="0">
                <a:solidFill>
                  <a:srgbClr val="080808"/>
                </a:solidFill>
                <a:latin typeface="+mn-lt"/>
              </a:rPr>
              <a:t> = Set Expectations</a:t>
            </a:r>
          </a:p>
          <a:p>
            <a:pPr marL="342900" marR="0" lvl="0" indent="-342900" algn="l" defTabSz="914400" rtl="0" eaLnBrk="1" fontAlgn="base" latinLnBrk="0" hangingPunct="1">
              <a:lnSpc>
                <a:spcPct val="90000"/>
              </a:lnSpc>
              <a:spcBef>
                <a:spcPct val="20000"/>
              </a:spcBef>
              <a:spcAft>
                <a:spcPts val="1200"/>
              </a:spcAft>
              <a:buClrTx/>
              <a:buSzTx/>
              <a:tabLst/>
              <a:defRPr/>
            </a:pPr>
            <a:r>
              <a:rPr kumimoji="0" lang="en-US" sz="3600" b="1" i="0" strike="noStrike" kern="0" cap="none" spc="0" normalizeH="0" baseline="0" noProof="0" dirty="0">
                <a:ln>
                  <a:noFill/>
                </a:ln>
                <a:solidFill>
                  <a:srgbClr val="080808"/>
                </a:solidFill>
                <a:effectLst/>
                <a:uLnTx/>
                <a:uFillTx/>
                <a:latin typeface="+mn-lt"/>
                <a:ea typeface="+mn-ea"/>
                <a:cs typeface="+mn-cs"/>
              </a:rPr>
              <a:t>I</a:t>
            </a:r>
            <a:r>
              <a:rPr kumimoji="0" lang="en-US" sz="3600" b="0" i="0" strike="noStrike" kern="0" cap="none" spc="0" normalizeH="0" noProof="0" dirty="0">
                <a:ln>
                  <a:noFill/>
                </a:ln>
                <a:solidFill>
                  <a:srgbClr val="080808"/>
                </a:solidFill>
                <a:effectLst/>
                <a:uLnTx/>
                <a:uFillTx/>
                <a:latin typeface="+mn-lt"/>
                <a:ea typeface="+mn-ea"/>
                <a:cs typeface="+mn-cs"/>
              </a:rPr>
              <a:t> = Invite Commitment</a:t>
            </a:r>
          </a:p>
          <a:p>
            <a:pPr marL="342900" marR="0" lvl="0" indent="-342900" algn="l" defTabSz="914400" rtl="0" eaLnBrk="1" fontAlgn="base" latinLnBrk="0" hangingPunct="1">
              <a:lnSpc>
                <a:spcPct val="90000"/>
              </a:lnSpc>
              <a:spcBef>
                <a:spcPct val="20000"/>
              </a:spcBef>
              <a:spcAft>
                <a:spcPts val="1200"/>
              </a:spcAft>
              <a:buClrTx/>
              <a:buSzTx/>
              <a:tabLst/>
              <a:defRPr/>
            </a:pPr>
            <a:r>
              <a:rPr lang="en-US" sz="3600" b="1" kern="0" baseline="0" dirty="0">
                <a:solidFill>
                  <a:srgbClr val="080808"/>
                </a:solidFill>
                <a:latin typeface="+mn-lt"/>
              </a:rPr>
              <a:t>M</a:t>
            </a:r>
            <a:r>
              <a:rPr lang="en-US" sz="3600" kern="0" dirty="0">
                <a:solidFill>
                  <a:srgbClr val="080808"/>
                </a:solidFill>
                <a:latin typeface="+mn-lt"/>
              </a:rPr>
              <a:t> = Measure Progress</a:t>
            </a:r>
          </a:p>
          <a:p>
            <a:pPr marL="342900" marR="0" lvl="0" indent="-342900" algn="l" defTabSz="914400" rtl="0" eaLnBrk="1" fontAlgn="base" latinLnBrk="0" hangingPunct="1">
              <a:lnSpc>
                <a:spcPct val="90000"/>
              </a:lnSpc>
              <a:spcBef>
                <a:spcPct val="20000"/>
              </a:spcBef>
              <a:spcAft>
                <a:spcPts val="1200"/>
              </a:spcAft>
              <a:buClrTx/>
              <a:buSzTx/>
              <a:tabLst/>
              <a:defRPr/>
            </a:pPr>
            <a:r>
              <a:rPr kumimoji="0" lang="en-US" sz="3600" b="1" i="0" strike="noStrike" kern="0" cap="none" spc="0" normalizeH="0" baseline="0" noProof="0" dirty="0">
                <a:ln>
                  <a:noFill/>
                </a:ln>
                <a:solidFill>
                  <a:srgbClr val="080808"/>
                </a:solidFill>
                <a:effectLst/>
                <a:uLnTx/>
                <a:uFillTx/>
                <a:latin typeface="+mn-lt"/>
                <a:ea typeface="+mn-ea"/>
                <a:cs typeface="+mn-cs"/>
              </a:rPr>
              <a:t>P</a:t>
            </a:r>
            <a:r>
              <a:rPr kumimoji="0" lang="en-US" sz="3600" b="0" i="0" strike="noStrike" kern="0" cap="none" spc="0" normalizeH="0" noProof="0" dirty="0">
                <a:ln>
                  <a:noFill/>
                </a:ln>
                <a:solidFill>
                  <a:srgbClr val="080808"/>
                </a:solidFill>
                <a:effectLst/>
                <a:uLnTx/>
                <a:uFillTx/>
                <a:latin typeface="+mn-lt"/>
                <a:ea typeface="+mn-ea"/>
                <a:cs typeface="+mn-cs"/>
              </a:rPr>
              <a:t> = Provide Feedback</a:t>
            </a:r>
          </a:p>
          <a:p>
            <a:pPr marL="342900" marR="0" lvl="0" indent="-342900" algn="l" defTabSz="914400" rtl="0" eaLnBrk="1" fontAlgn="base" latinLnBrk="0" hangingPunct="1">
              <a:lnSpc>
                <a:spcPct val="90000"/>
              </a:lnSpc>
              <a:spcBef>
                <a:spcPct val="20000"/>
              </a:spcBef>
              <a:spcAft>
                <a:spcPts val="1200"/>
              </a:spcAft>
              <a:buClrTx/>
              <a:buSzTx/>
              <a:tabLst/>
              <a:defRPr/>
            </a:pPr>
            <a:r>
              <a:rPr lang="en-US" sz="3600" b="1" kern="0" baseline="0" dirty="0">
                <a:solidFill>
                  <a:srgbClr val="080808"/>
                </a:solidFill>
                <a:latin typeface="+mn-lt"/>
              </a:rPr>
              <a:t>L</a:t>
            </a:r>
            <a:r>
              <a:rPr lang="en-US" sz="3600" kern="0" dirty="0">
                <a:solidFill>
                  <a:srgbClr val="080808"/>
                </a:solidFill>
                <a:latin typeface="+mn-lt"/>
              </a:rPr>
              <a:t> = Link to Consequences</a:t>
            </a:r>
          </a:p>
          <a:p>
            <a:pPr marL="342900" marR="0" lvl="0" indent="-342900" algn="l" defTabSz="914400" rtl="0" eaLnBrk="1" fontAlgn="base" latinLnBrk="0" hangingPunct="1">
              <a:lnSpc>
                <a:spcPct val="90000"/>
              </a:lnSpc>
              <a:spcBef>
                <a:spcPct val="20000"/>
              </a:spcBef>
              <a:spcAft>
                <a:spcPts val="1200"/>
              </a:spcAft>
              <a:buClrTx/>
              <a:buSzTx/>
              <a:tabLst/>
              <a:defRPr/>
            </a:pPr>
            <a:r>
              <a:rPr kumimoji="0" lang="en-US" sz="3600" b="1" i="0" strike="noStrike" kern="0" cap="none" spc="0" normalizeH="0" baseline="0" noProof="0" dirty="0">
                <a:ln>
                  <a:noFill/>
                </a:ln>
                <a:solidFill>
                  <a:srgbClr val="080808"/>
                </a:solidFill>
                <a:effectLst/>
                <a:uLnTx/>
                <a:uFillTx/>
                <a:latin typeface="+mn-lt"/>
                <a:ea typeface="+mn-ea"/>
                <a:cs typeface="+mn-cs"/>
              </a:rPr>
              <a:t>E</a:t>
            </a:r>
            <a:r>
              <a:rPr kumimoji="0" lang="en-US" sz="3600" b="0" i="0" strike="noStrike" kern="0" cap="none" spc="0" normalizeH="0" noProof="0" dirty="0">
                <a:ln>
                  <a:noFill/>
                </a:ln>
                <a:solidFill>
                  <a:srgbClr val="080808"/>
                </a:solidFill>
                <a:effectLst/>
                <a:uLnTx/>
                <a:uFillTx/>
                <a:latin typeface="+mn-lt"/>
                <a:ea typeface="+mn-ea"/>
                <a:cs typeface="+mn-cs"/>
              </a:rPr>
              <a:t> = Evaluate Effectiveness </a:t>
            </a:r>
            <a:endParaRPr kumimoji="0" lang="en-US" sz="3600" b="0" i="0" strike="noStrike" kern="0" cap="none" spc="0" normalizeH="0" baseline="0" noProof="0" dirty="0">
              <a:ln>
                <a:noFill/>
              </a:ln>
              <a:solidFill>
                <a:srgbClr val="080808"/>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5795963" y="2492374"/>
            <a:ext cx="3133725" cy="1698625"/>
          </a:xfrm>
          <a:noFill/>
        </p:spPr>
        <p:txBody>
          <a:bodyPr/>
          <a:lstStyle/>
          <a:p>
            <a:r>
              <a:rPr lang="en-US" sz="3700" dirty="0">
                <a:latin typeface="Tahoma" charset="0"/>
              </a:rPr>
              <a:t>Accountable </a:t>
            </a:r>
            <a:br>
              <a:rPr lang="en-US" sz="3700" dirty="0">
                <a:latin typeface="Tahoma" charset="0"/>
              </a:rPr>
            </a:br>
            <a:r>
              <a:rPr lang="en-US" sz="3700" dirty="0">
                <a:latin typeface="Tahoma" charset="0"/>
              </a:rPr>
              <a:t>Leadership</a:t>
            </a:r>
            <a:endParaRPr lang="uk-UA" sz="3700" dirty="0">
              <a:latin typeface="Tahoma"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9144000" cy="1904999"/>
          </a:xfrm>
        </p:spPr>
        <p:txBody>
          <a:bodyPr/>
          <a:lstStyle/>
          <a:p>
            <a:pPr algn="ctr"/>
            <a:r>
              <a:rPr lang="en-US" sz="4800" b="1" dirty="0"/>
              <a:t>Structure</a:t>
            </a:r>
          </a:p>
        </p:txBody>
      </p:sp>
      <p:sp>
        <p:nvSpPr>
          <p:cNvPr id="114691" name="Rectangle 3"/>
          <p:cNvSpPr>
            <a:spLocks noGrp="1" noChangeArrowheads="1"/>
          </p:cNvSpPr>
          <p:nvPr>
            <p:ph idx="1"/>
          </p:nvPr>
        </p:nvSpPr>
        <p:spPr>
          <a:xfrm>
            <a:off x="0" y="1905000"/>
            <a:ext cx="8964613" cy="4952999"/>
          </a:xfrm>
        </p:spPr>
        <p:txBody>
          <a:bodyPr/>
          <a:lstStyle/>
          <a:p>
            <a:pPr indent="0">
              <a:buNone/>
            </a:pPr>
            <a:r>
              <a:rPr lang="en-US" b="1" dirty="0">
                <a:solidFill>
                  <a:srgbClr val="080808"/>
                </a:solidFill>
              </a:rPr>
              <a:t>Structure </a:t>
            </a:r>
            <a:r>
              <a:rPr lang="en-US" dirty="0">
                <a:solidFill>
                  <a:srgbClr val="080808"/>
                </a:solidFill>
              </a:rPr>
              <a:t>= the design and arrangement of tangible factors in time and space. </a:t>
            </a:r>
            <a:endParaRPr lang="en-US" b="1" dirty="0">
              <a:solidFill>
                <a:srgbClr val="080808"/>
              </a:solidFill>
            </a:endParaRPr>
          </a:p>
          <a:p>
            <a:pPr indent="0">
              <a:spcBef>
                <a:spcPts val="2064"/>
              </a:spcBef>
              <a:buNone/>
            </a:pPr>
            <a:r>
              <a:rPr lang="en-US" sz="3600" dirty="0">
                <a:solidFill>
                  <a:srgbClr val="080808"/>
                </a:solidFill>
              </a:rPr>
              <a:t>Forms of Structure:</a:t>
            </a:r>
          </a:p>
          <a:p>
            <a:pPr indent="0">
              <a:spcBef>
                <a:spcPts val="2064"/>
              </a:spcBef>
            </a:pPr>
            <a:r>
              <a:rPr lang="en-US" sz="3600" dirty="0">
                <a:solidFill>
                  <a:srgbClr val="080808"/>
                </a:solidFill>
              </a:rPr>
              <a:t> Budgets / Finances</a:t>
            </a:r>
          </a:p>
          <a:p>
            <a:pPr indent="0">
              <a:spcBef>
                <a:spcPts val="2064"/>
              </a:spcBef>
            </a:pPr>
            <a:r>
              <a:rPr lang="en-US" sz="3600" dirty="0">
                <a:solidFill>
                  <a:srgbClr val="080808"/>
                </a:solidFill>
              </a:rPr>
              <a:t> Calendar</a:t>
            </a:r>
          </a:p>
          <a:p>
            <a:pPr indent="0">
              <a:spcBef>
                <a:spcPts val="2064"/>
              </a:spcBef>
            </a:pPr>
            <a:r>
              <a:rPr lang="en-US" sz="3600" dirty="0">
                <a:solidFill>
                  <a:srgbClr val="080808"/>
                </a:solidFill>
              </a:rPr>
              <a:t> Facility / Buildings</a:t>
            </a:r>
          </a:p>
          <a:p>
            <a:pPr indent="0">
              <a:spcBef>
                <a:spcPts val="2064"/>
              </a:spcBef>
            </a:pPr>
            <a:r>
              <a:rPr lang="en-US" sz="3600" dirty="0">
                <a:solidFill>
                  <a:srgbClr val="080808"/>
                </a:solidFill>
              </a:rPr>
              <a:t> How Decision are Made</a:t>
            </a:r>
            <a:r>
              <a:rPr lang="en-US" sz="3600" dirty="0">
                <a:solidFill>
                  <a:schemeClr val="tx1"/>
                </a:solidFill>
              </a:rPr>
              <a:t> </a:t>
            </a:r>
          </a:p>
        </p:txBody>
      </p:sp>
      <p:pic>
        <p:nvPicPr>
          <p:cNvPr id="4" name="Picture 2" descr="C:\Users\kwillard\AppData\Local\Microsoft\Windows\Temporary Internet Files\Content.IE5\Z73T60VK\MCBD19638_0000[1].wmf"/>
          <p:cNvPicPr>
            <a:picLocks noChangeAspect="1" noChangeArrowheads="1"/>
          </p:cNvPicPr>
          <p:nvPr/>
        </p:nvPicPr>
        <p:blipFill>
          <a:blip r:embed="rId3"/>
          <a:srcRect/>
          <a:stretch>
            <a:fillRect/>
          </a:stretch>
        </p:blipFill>
        <p:spPr bwMode="auto">
          <a:xfrm>
            <a:off x="5105400" y="2438400"/>
            <a:ext cx="2546350" cy="1952625"/>
          </a:xfrm>
          <a:prstGeom prst="rect">
            <a:avLst/>
          </a:prstGeom>
          <a:noFill/>
          <a:ln w="9525">
            <a:noFill/>
            <a:miter lim="800000"/>
            <a:headEnd/>
            <a:tailEnd/>
          </a:ln>
        </p:spPr>
      </p:pic>
    </p:spTree>
    <p:extLst>
      <p:ext uri="{BB962C8B-B14F-4D97-AF65-F5344CB8AC3E}">
        <p14:creationId xmlns:p14="http://schemas.microsoft.com/office/powerpoint/2010/main" val="292912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9144000" cy="1904999"/>
          </a:xfrm>
        </p:spPr>
        <p:txBody>
          <a:bodyPr/>
          <a:lstStyle/>
          <a:p>
            <a:pPr algn="ctr"/>
            <a:r>
              <a:rPr lang="en-US" sz="4800" b="1" dirty="0"/>
              <a:t>Church Life Cycle</a:t>
            </a:r>
          </a:p>
        </p:txBody>
      </p:sp>
      <p:pic>
        <p:nvPicPr>
          <p:cNvPr id="4" name="Content Placeholder 3"/>
          <p:cNvPicPr>
            <a:picLocks noGrp="1" noChangeAspect="1" noChangeArrowheads="1"/>
          </p:cNvPicPr>
          <p:nvPr>
            <p:ph idx="1"/>
          </p:nvPr>
        </p:nvPicPr>
        <p:blipFill>
          <a:blip r:embed="rId3"/>
          <a:srcRect/>
          <a:stretch>
            <a:fillRect/>
          </a:stretch>
        </p:blipFill>
        <p:spPr bwMode="auto">
          <a:xfrm>
            <a:off x="323528" y="1363629"/>
            <a:ext cx="8712968" cy="5494371"/>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p:spPr>
      </p:pic>
    </p:spTree>
    <p:extLst>
      <p:ext uri="{BB962C8B-B14F-4D97-AF65-F5344CB8AC3E}">
        <p14:creationId xmlns:p14="http://schemas.microsoft.com/office/powerpoint/2010/main" val="258152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9144000" cy="1904999"/>
          </a:xfrm>
        </p:spPr>
        <p:txBody>
          <a:bodyPr/>
          <a:lstStyle/>
          <a:p>
            <a:pPr algn="ctr"/>
            <a:r>
              <a:rPr lang="en-US" sz="4800" b="1" dirty="0"/>
              <a:t>Structure &amp; Changing Generations</a:t>
            </a:r>
          </a:p>
        </p:txBody>
      </p:sp>
      <p:sp>
        <p:nvSpPr>
          <p:cNvPr id="114691" name="Rectangle 3"/>
          <p:cNvSpPr>
            <a:spLocks noGrp="1" noChangeArrowheads="1"/>
          </p:cNvSpPr>
          <p:nvPr>
            <p:ph idx="1"/>
          </p:nvPr>
        </p:nvSpPr>
        <p:spPr>
          <a:xfrm>
            <a:off x="0" y="1905000"/>
            <a:ext cx="8964613" cy="4952999"/>
          </a:xfrm>
        </p:spPr>
        <p:txBody>
          <a:bodyPr/>
          <a:lstStyle/>
          <a:p>
            <a:pPr indent="0">
              <a:buNone/>
            </a:pPr>
            <a:r>
              <a:rPr lang="en-US" dirty="0">
                <a:solidFill>
                  <a:srgbClr val="080808"/>
                </a:solidFill>
              </a:rPr>
              <a:t>Post WWII – Baby Boomers – Gen X – Millennials </a:t>
            </a:r>
          </a:p>
          <a:p>
            <a:pPr indent="0">
              <a:buNone/>
            </a:pPr>
            <a:endParaRPr lang="en-US" sz="2400" dirty="0">
              <a:solidFill>
                <a:srgbClr val="080808"/>
              </a:solidFill>
            </a:endParaRPr>
          </a:p>
          <a:p>
            <a:pPr indent="0">
              <a:buNone/>
            </a:pPr>
            <a:r>
              <a:rPr lang="en-US" sz="3600" dirty="0">
                <a:solidFill>
                  <a:srgbClr val="080808"/>
                </a:solidFill>
              </a:rPr>
              <a:t>The WAY we do church is changing</a:t>
            </a:r>
          </a:p>
          <a:p>
            <a:pPr indent="0">
              <a:spcBef>
                <a:spcPts val="2064"/>
              </a:spcBef>
            </a:pPr>
            <a:r>
              <a:rPr lang="en-US" sz="3600" dirty="0">
                <a:solidFill>
                  <a:srgbClr val="080808"/>
                </a:solidFill>
              </a:rPr>
              <a:t> Attendance</a:t>
            </a:r>
          </a:p>
          <a:p>
            <a:pPr indent="0">
              <a:spcBef>
                <a:spcPts val="2064"/>
              </a:spcBef>
            </a:pPr>
            <a:r>
              <a:rPr lang="en-US" sz="3600" dirty="0">
                <a:solidFill>
                  <a:srgbClr val="080808"/>
                </a:solidFill>
              </a:rPr>
              <a:t> Meetings</a:t>
            </a:r>
          </a:p>
          <a:p>
            <a:pPr indent="0">
              <a:spcBef>
                <a:spcPts val="2064"/>
              </a:spcBef>
            </a:pPr>
            <a:r>
              <a:rPr lang="en-US" sz="3600" dirty="0">
                <a:solidFill>
                  <a:srgbClr val="080808"/>
                </a:solidFill>
              </a:rPr>
              <a:t> Committees to Teams</a:t>
            </a:r>
            <a:r>
              <a:rPr lang="en-US" sz="3600" dirty="0">
                <a:solidFill>
                  <a:schemeClr val="tx1"/>
                </a:solidFill>
              </a:rPr>
              <a:t> </a:t>
            </a:r>
          </a:p>
        </p:txBody>
      </p:sp>
    </p:spTree>
    <p:extLst>
      <p:ext uri="{BB962C8B-B14F-4D97-AF65-F5344CB8AC3E}">
        <p14:creationId xmlns:p14="http://schemas.microsoft.com/office/powerpoint/2010/main" val="268746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9144000" cy="1904999"/>
          </a:xfrm>
        </p:spPr>
        <p:txBody>
          <a:bodyPr/>
          <a:lstStyle/>
          <a:p>
            <a:pPr algn="ctr"/>
            <a:r>
              <a:rPr lang="en-US" sz="4800" b="1" dirty="0"/>
              <a:t>Problem with most Structures</a:t>
            </a:r>
          </a:p>
        </p:txBody>
      </p:sp>
      <p:sp>
        <p:nvSpPr>
          <p:cNvPr id="114691" name="Rectangle 3"/>
          <p:cNvSpPr>
            <a:spLocks noGrp="1" noChangeArrowheads="1"/>
          </p:cNvSpPr>
          <p:nvPr>
            <p:ph idx="1"/>
          </p:nvPr>
        </p:nvSpPr>
        <p:spPr>
          <a:xfrm>
            <a:off x="1" y="1905000"/>
            <a:ext cx="6096000" cy="4952999"/>
          </a:xfrm>
        </p:spPr>
        <p:txBody>
          <a:bodyPr/>
          <a:lstStyle/>
          <a:p>
            <a:pPr indent="-365760">
              <a:spcBef>
                <a:spcPts val="2496"/>
              </a:spcBef>
            </a:pPr>
            <a:r>
              <a:rPr lang="en-US" sz="2900" dirty="0">
                <a:solidFill>
                  <a:srgbClr val="080808"/>
                </a:solidFill>
              </a:rPr>
              <a:t>Promotes disunity and enables dysfunction</a:t>
            </a:r>
          </a:p>
          <a:p>
            <a:pPr indent="-365760">
              <a:spcBef>
                <a:spcPts val="2496"/>
              </a:spcBef>
            </a:pPr>
            <a:r>
              <a:rPr lang="en-US" sz="2900" dirty="0">
                <a:solidFill>
                  <a:srgbClr val="080808"/>
                </a:solidFill>
              </a:rPr>
              <a:t>Clear lines of authority…but no clear lines of accountability</a:t>
            </a:r>
          </a:p>
          <a:p>
            <a:pPr indent="-365760">
              <a:spcBef>
                <a:spcPts val="2496"/>
              </a:spcBef>
            </a:pPr>
            <a:r>
              <a:rPr lang="en-US" sz="2900" dirty="0">
                <a:solidFill>
                  <a:srgbClr val="080808"/>
                </a:solidFill>
              </a:rPr>
              <a:t>All responsibility on the pastor, but little or no authority </a:t>
            </a:r>
          </a:p>
          <a:p>
            <a:pPr indent="-365760">
              <a:spcBef>
                <a:spcPts val="2496"/>
              </a:spcBef>
            </a:pPr>
            <a:r>
              <a:rPr lang="en-US" sz="2900" dirty="0">
                <a:solidFill>
                  <a:srgbClr val="080808"/>
                </a:solidFill>
              </a:rPr>
              <a:t>Nearly impossible to make difficult and timely decisions</a:t>
            </a:r>
          </a:p>
        </p:txBody>
      </p:sp>
      <p:pic>
        <p:nvPicPr>
          <p:cNvPr id="4" name="Picture 3" descr="accountable_newsletter.jpg"/>
          <p:cNvPicPr>
            <a:picLocks noChangeAspect="1"/>
          </p:cNvPicPr>
          <p:nvPr/>
        </p:nvPicPr>
        <p:blipFill>
          <a:blip r:embed="rId3" cstate="email"/>
          <a:stretch>
            <a:fillRect/>
          </a:stretch>
        </p:blipFill>
        <p:spPr>
          <a:xfrm>
            <a:off x="7086600" y="1905000"/>
            <a:ext cx="1530804" cy="2286000"/>
          </a:xfrm>
          <a:prstGeom prst="rect">
            <a:avLst/>
          </a:prstGeom>
          <a:ln>
            <a:noFill/>
          </a:ln>
          <a:effectLst>
            <a:softEdge rad="112500"/>
          </a:effectLst>
        </p:spPr>
      </p:pic>
    </p:spTree>
    <p:extLst>
      <p:ext uri="{BB962C8B-B14F-4D97-AF65-F5344CB8AC3E}">
        <p14:creationId xmlns:p14="http://schemas.microsoft.com/office/powerpoint/2010/main" val="262066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9144000" cy="1904999"/>
          </a:xfrm>
        </p:spPr>
        <p:txBody>
          <a:bodyPr/>
          <a:lstStyle/>
          <a:p>
            <a:pPr algn="ctr"/>
            <a:r>
              <a:rPr lang="en-US" sz="4800" b="1" dirty="0"/>
              <a:t>Problem with most Structures</a:t>
            </a:r>
          </a:p>
        </p:txBody>
      </p:sp>
      <p:sp>
        <p:nvSpPr>
          <p:cNvPr id="11" name="Content Placeholder 2"/>
          <p:cNvSpPr>
            <a:spLocks noGrp="1"/>
          </p:cNvSpPr>
          <p:nvPr>
            <p:ph idx="1"/>
          </p:nvPr>
        </p:nvSpPr>
        <p:spPr>
          <a:xfrm>
            <a:off x="3657600" y="3276600"/>
            <a:ext cx="3819525" cy="2379662"/>
          </a:xfrm>
        </p:spPr>
        <p:txBody>
          <a:bodyPr/>
          <a:lstStyle/>
          <a:p>
            <a:pPr algn="ctr">
              <a:buFontTx/>
              <a:buNone/>
            </a:pPr>
            <a:r>
              <a:rPr lang="en-US" sz="3600" b="1" dirty="0"/>
              <a:t>Hard to win if you’re not in the game</a:t>
            </a:r>
          </a:p>
          <a:p>
            <a:pPr>
              <a:buFontTx/>
              <a:buNone/>
            </a:pPr>
            <a:endParaRPr lang="en-US" dirty="0"/>
          </a:p>
        </p:txBody>
      </p:sp>
      <p:sp>
        <p:nvSpPr>
          <p:cNvPr id="7" name="Title 1"/>
          <p:cNvSpPr txBox="1">
            <a:spLocks/>
          </p:cNvSpPr>
          <p:nvPr/>
        </p:nvSpPr>
        <p:spPr bwMode="auto">
          <a:xfrm>
            <a:off x="3124200" y="1905000"/>
            <a:ext cx="5334000" cy="1292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7200" b="1" i="1" kern="0" dirty="0">
                <a:solidFill>
                  <a:srgbClr val="FFC000"/>
                </a:solidFill>
                <a:effectLst>
                  <a:outerShdw blurRad="38100" dist="38100" dir="2700000" algn="tl">
                    <a:srgbClr val="000000">
                      <a:alpha val="43137"/>
                    </a:srgbClr>
                  </a:outerShdw>
                </a:effectLst>
                <a:latin typeface="Calibri" pitchFamily="34" charset="0"/>
              </a:rPr>
              <a:t>Inward Focus</a:t>
            </a:r>
          </a:p>
        </p:txBody>
      </p:sp>
      <p:pic>
        <p:nvPicPr>
          <p:cNvPr id="12" name="Picture 2" descr="http://www.almostathletes.com/wordpress/wp-content/uploads/2009/10/LT.Figurine.jpg"/>
          <p:cNvPicPr>
            <a:picLocks noChangeAspect="1" noChangeArrowheads="1"/>
          </p:cNvPicPr>
          <p:nvPr/>
        </p:nvPicPr>
        <p:blipFill>
          <a:blip r:embed="rId3" cstate="email"/>
          <a:srcRect/>
          <a:stretch>
            <a:fillRect/>
          </a:stretch>
        </p:blipFill>
        <p:spPr bwMode="auto">
          <a:xfrm>
            <a:off x="304800" y="2133600"/>
            <a:ext cx="2943965" cy="4419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73265440"/>
      </p:ext>
    </p:extLst>
  </p:cSld>
  <p:clrMapOvr>
    <a:masterClrMapping/>
  </p:clrMapOvr>
</p:sld>
</file>

<file path=ppt/theme/theme1.xml><?xml version="1.0" encoding="utf-8"?>
<a:theme xmlns:a="http://schemas.openxmlformats.org/drawingml/2006/main" name="template">
  <a:themeElements>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A5A5A5"/>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336600"/>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8CA824"/>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template 13">
      <a:dk1>
        <a:srgbClr val="4D4D4D"/>
      </a:dk1>
      <a:lt1>
        <a:srgbClr val="FFFFFF"/>
      </a:lt1>
      <a:dk2>
        <a:srgbClr val="4D4D4D"/>
      </a:dk2>
      <a:lt2>
        <a:srgbClr val="777777"/>
      </a:lt2>
      <a:accent1>
        <a:srgbClr val="969696"/>
      </a:accent1>
      <a:accent2>
        <a:srgbClr val="C0C0C0"/>
      </a:accent2>
      <a:accent3>
        <a:srgbClr val="FFFFFF"/>
      </a:accent3>
      <a:accent4>
        <a:srgbClr val="404040"/>
      </a:accent4>
      <a:accent5>
        <a:srgbClr val="C9C9C9"/>
      </a:accent5>
      <a:accent6>
        <a:srgbClr val="AEAEAE"/>
      </a:accent6>
      <a:hlink>
        <a:srgbClr val="CC0000"/>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303030"/>
        </a:lt2>
        <a:accent1>
          <a:srgbClr val="C6714B"/>
        </a:accent1>
        <a:accent2>
          <a:srgbClr val="7FC3C3"/>
        </a:accent2>
        <a:accent3>
          <a:srgbClr val="FFFFFF"/>
        </a:accent3>
        <a:accent4>
          <a:srgbClr val="404040"/>
        </a:accent4>
        <a:accent5>
          <a:srgbClr val="DFBBB1"/>
        </a:accent5>
        <a:accent6>
          <a:srgbClr val="72B0B0"/>
        </a:accent6>
        <a:hlink>
          <a:srgbClr val="5D5D5D"/>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292929"/>
        </a:lt2>
        <a:accent1>
          <a:srgbClr val="4D4D4D"/>
        </a:accent1>
        <a:accent2>
          <a:srgbClr val="5F5F5F"/>
        </a:accent2>
        <a:accent3>
          <a:srgbClr val="FFFFFF"/>
        </a:accent3>
        <a:accent4>
          <a:srgbClr val="404040"/>
        </a:accent4>
        <a:accent5>
          <a:srgbClr val="B2B2B2"/>
        </a:accent5>
        <a:accent6>
          <a:srgbClr val="555555"/>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777777"/>
        </a:lt2>
        <a:accent1>
          <a:srgbClr val="969696"/>
        </a:accent1>
        <a:accent2>
          <a:srgbClr val="C0C0C0"/>
        </a:accent2>
        <a:accent3>
          <a:srgbClr val="FFFFFF"/>
        </a:accent3>
        <a:accent4>
          <a:srgbClr val="404040"/>
        </a:accent4>
        <a:accent5>
          <a:srgbClr val="C9C9C9"/>
        </a:accent5>
        <a:accent6>
          <a:srgbClr val="AEAEAE"/>
        </a:accent6>
        <a:hlink>
          <a:srgbClr val="CC00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template.pot</Template>
  <TotalTime>3985</TotalTime>
  <Words>3725</Words>
  <Application>Microsoft Office PowerPoint</Application>
  <PresentationFormat>On-screen Show (4:3)</PresentationFormat>
  <Paragraphs>505</Paragraphs>
  <Slides>49</Slides>
  <Notes>44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ＭＳ Ｐゴシック</vt:lpstr>
      <vt:lpstr>Arial</vt:lpstr>
      <vt:lpstr>Calibri</vt:lpstr>
      <vt:lpstr>Tahoma</vt:lpstr>
      <vt:lpstr>Wingdings</vt:lpstr>
      <vt:lpstr>template</vt:lpstr>
      <vt:lpstr>1_template</vt:lpstr>
      <vt:lpstr>Simplified Structure</vt:lpstr>
      <vt:lpstr>HELLO! WELCOME!</vt:lpstr>
      <vt:lpstr>Simplified Structure</vt:lpstr>
      <vt:lpstr>Typical Church Structure</vt:lpstr>
      <vt:lpstr>Structure</vt:lpstr>
      <vt:lpstr>Church Life Cycle</vt:lpstr>
      <vt:lpstr>Structure &amp; Changing Generations</vt:lpstr>
      <vt:lpstr>Problem with most Structures</vt:lpstr>
      <vt:lpstr>Problem with most Structures</vt:lpstr>
      <vt:lpstr>There is another way . . . </vt:lpstr>
      <vt:lpstr>Alternative Structure</vt:lpstr>
      <vt:lpstr>Typical Simplified Structure 9 to 13 members elected by the  Charge Conference</vt:lpstr>
      <vt:lpstr>Three Types of Work for a  Simplified Structure</vt:lpstr>
      <vt:lpstr>Simplified Structure</vt:lpstr>
      <vt:lpstr>Two Challenges of a  Simplified Structure</vt:lpstr>
      <vt:lpstr>New Leadership Agenda</vt:lpstr>
      <vt:lpstr>Typical Agenda for Simplified Structure with Accountable Leadership</vt:lpstr>
      <vt:lpstr>New Leadership Agenda</vt:lpstr>
      <vt:lpstr>Simplified Structure </vt:lpstr>
      <vt:lpstr>Simplified Structure</vt:lpstr>
      <vt:lpstr>PowerPoint Presentation</vt:lpstr>
      <vt:lpstr>Accountable  Leadership</vt:lpstr>
      <vt:lpstr>Accountable Leadership</vt:lpstr>
      <vt:lpstr>PowerPoint Presentation</vt:lpstr>
      <vt:lpstr>PowerPoint Presentation</vt:lpstr>
      <vt:lpstr>Accountable Leadership</vt:lpstr>
      <vt:lpstr>Church Leadership</vt:lpstr>
      <vt:lpstr>Church Leadership</vt:lpstr>
      <vt:lpstr>Committee-Based or  Consensus-Driven Leadership</vt:lpstr>
      <vt:lpstr>Committee-Based or  Consensus-Driven Leadership</vt:lpstr>
      <vt:lpstr>Pastor-Centered or  Personality-Driven Leadership</vt:lpstr>
      <vt:lpstr>Pastor-Centered or  Personality-Driven Leadership</vt:lpstr>
      <vt:lpstr>Accountable Leadership</vt:lpstr>
      <vt:lpstr>Accountable Leadership</vt:lpstr>
      <vt:lpstr>Accountable Mission-Driven Leadership</vt:lpstr>
      <vt:lpstr>Accountable  Mission-Driven Leadership</vt:lpstr>
      <vt:lpstr>Accountable Leadership</vt:lpstr>
      <vt:lpstr>Accountable Leadership</vt:lpstr>
      <vt:lpstr>Accountable Leadership Strengths</vt:lpstr>
      <vt:lpstr>Pastor’s Role</vt:lpstr>
      <vt:lpstr>PowerPoint Presentation</vt:lpstr>
      <vt:lpstr>When we aim at nothing in particular, that’s what we hit.</vt:lpstr>
      <vt:lpstr>Mission</vt:lpstr>
      <vt:lpstr>Vision</vt:lpstr>
      <vt:lpstr>Church Wide Goals</vt:lpstr>
      <vt:lpstr>The Focus Changes</vt:lpstr>
      <vt:lpstr>Typical Agenda for Simplified Structure with Accountable Leadership</vt:lpstr>
      <vt:lpstr>Holding Others Accountable is SIMPLE</vt:lpstr>
      <vt:lpstr>Accountable  Leadership</vt:lpstr>
    </vt:vector>
  </TitlesOfParts>
  <Company>Leadership Base Camp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Ken Willard</dc:creator>
  <cp:lastModifiedBy>Nan Pyle</cp:lastModifiedBy>
  <cp:revision>63</cp:revision>
  <cp:lastPrinted>2017-05-15T14:56:10Z</cp:lastPrinted>
  <dcterms:created xsi:type="dcterms:W3CDTF">2012-03-27T18:17:16Z</dcterms:created>
  <dcterms:modified xsi:type="dcterms:W3CDTF">2019-02-04T17:38:41Z</dcterms:modified>
</cp:coreProperties>
</file>